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32" r:id="rId1"/>
  </p:sldMasterIdLst>
  <p:notesMasterIdLst>
    <p:notesMasterId r:id="rId36"/>
  </p:notesMasterIdLst>
  <p:sldIdLst>
    <p:sldId id="256" r:id="rId2"/>
    <p:sldId id="295" r:id="rId3"/>
    <p:sldId id="29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0" r:id="rId12"/>
    <p:sldId id="291" r:id="rId13"/>
    <p:sldId id="277" r:id="rId14"/>
    <p:sldId id="278" r:id="rId15"/>
    <p:sldId id="279" r:id="rId16"/>
    <p:sldId id="270" r:id="rId17"/>
    <p:sldId id="292" r:id="rId18"/>
    <p:sldId id="280" r:id="rId19"/>
    <p:sldId id="268" r:id="rId20"/>
    <p:sldId id="281" r:id="rId21"/>
    <p:sldId id="269" r:id="rId22"/>
    <p:sldId id="271" r:id="rId23"/>
    <p:sldId id="272" r:id="rId24"/>
    <p:sldId id="273" r:id="rId25"/>
    <p:sldId id="274" r:id="rId26"/>
    <p:sldId id="275" r:id="rId27"/>
    <p:sldId id="297" r:id="rId28"/>
    <p:sldId id="284" r:id="rId29"/>
    <p:sldId id="285" r:id="rId30"/>
    <p:sldId id="286" r:id="rId31"/>
    <p:sldId id="287" r:id="rId32"/>
    <p:sldId id="288" r:id="rId33"/>
    <p:sldId id="276" r:id="rId34"/>
    <p:sldId id="289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gHI1gqiznFk9QYkXAWiYUBgOym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F764D8D-904C-441A-A94F-704B1F5EAEAA}">
  <a:tblStyle styleId="{5F764D8D-904C-441A-A94F-704B1F5EAEA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-240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076516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f30025624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f30025624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f30025624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f30025624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f30025624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f300256240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lhovo.news/?p=132711&amp;fbclid=IwAR2DJTdx62sskjAfD63HIBiXChDw1NoX9HRRn8_HAS2PVqAcLNqAgoF7oR0" TargetMode="External"/><Relationship Id="rId2" Type="http://schemas.openxmlformats.org/officeDocument/2006/relationships/hyperlink" Target="https://elhovo.news/?p=123807&amp;fbclid=IwAR3zF0LauupZ3w2ZpJK5ctv0d0FllR9IjnRR07Xu76Bv5UZsI2SlC1BH9Z8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gsk-elhovo.com/" TargetMode="External"/><Relationship Id="rId4" Type="http://schemas.openxmlformats.org/officeDocument/2006/relationships/hyperlink" Target="https://www.facebook.com/pgskelhovo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716437" y="2080981"/>
            <a:ext cx="10671142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Проект  „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Стъпка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по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стъпка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- за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професионална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реализация“ ,  </a:t>
            </a:r>
            <a:b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код 2020-1-BG01-KA102-078333 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към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програма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ЕРАЗЪМ+, </a:t>
            </a:r>
            <a:b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ученически  практики в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Будапеща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, </a:t>
            </a:r>
            <a:r>
              <a:rPr lang="ru-RU" sz="4000" b="1" cap="none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Унгария</a:t>
            </a:r>
            <a: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4000" b="1" cap="none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sz="4000" dirty="0"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716436" y="4562153"/>
            <a:ext cx="10660965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ru-RU" b="1" dirty="0" err="1"/>
              <a:t>Предоставяне</a:t>
            </a:r>
            <a:r>
              <a:rPr lang="ru-RU" b="1" dirty="0"/>
              <a:t> на </a:t>
            </a:r>
            <a:r>
              <a:rPr lang="ru-RU" b="1" dirty="0" err="1"/>
              <a:t>безвъзмездна</a:t>
            </a:r>
            <a:r>
              <a:rPr lang="ru-RU" b="1" dirty="0"/>
              <a:t> </a:t>
            </a:r>
            <a:r>
              <a:rPr lang="ru-RU" b="1" dirty="0" err="1"/>
              <a:t>финансова</a:t>
            </a:r>
            <a:r>
              <a:rPr lang="ru-RU" b="1" dirty="0"/>
              <a:t> </a:t>
            </a:r>
            <a:r>
              <a:rPr lang="ru-RU" b="1" dirty="0" err="1"/>
              <a:t>помощ</a:t>
            </a:r>
            <a:r>
              <a:rPr lang="ru-RU" b="1" dirty="0"/>
              <a:t>:  </a:t>
            </a:r>
            <a:r>
              <a:rPr lang="ru-RU" b="1" dirty="0" err="1"/>
              <a:t>Програма</a:t>
            </a:r>
            <a:r>
              <a:rPr lang="ru-RU" b="1" dirty="0"/>
              <a:t>  «</a:t>
            </a:r>
            <a:r>
              <a:rPr lang="ru-RU" b="1" dirty="0" err="1"/>
              <a:t>Еразъм</a:t>
            </a:r>
            <a:r>
              <a:rPr lang="ru-RU" b="1" dirty="0"/>
              <a:t> +»                                                   </a:t>
            </a:r>
            <a:r>
              <a:rPr lang="ru-RU" b="1" dirty="0" err="1"/>
              <a:t>Бенефициент</a:t>
            </a:r>
            <a:r>
              <a:rPr lang="ru-RU" b="1" dirty="0"/>
              <a:t>:  </a:t>
            </a:r>
            <a:r>
              <a:rPr lang="ru-RU" b="1" dirty="0" err="1"/>
              <a:t>Професионална</a:t>
            </a:r>
            <a:r>
              <a:rPr lang="ru-RU" b="1" dirty="0"/>
              <a:t> гимназия «Стефан </a:t>
            </a:r>
            <a:r>
              <a:rPr lang="ru-RU" b="1" dirty="0" err="1"/>
              <a:t>Караджа</a:t>
            </a:r>
            <a:r>
              <a:rPr lang="ru-RU" b="1" dirty="0"/>
              <a:t>» гр. </a:t>
            </a:r>
            <a:r>
              <a:rPr lang="ru-RU" b="1" dirty="0" err="1"/>
              <a:t>Елхово</a:t>
            </a:r>
            <a:r>
              <a:rPr lang="ru-RU" b="1" dirty="0"/>
              <a:t>                                             </a:t>
            </a:r>
            <a:r>
              <a:rPr lang="ru-RU" b="1" dirty="0" err="1"/>
              <a:t>Продължителност</a:t>
            </a:r>
            <a:r>
              <a:rPr lang="ru-RU" b="1" dirty="0"/>
              <a:t> на проекта: От 01 август 2020 год. до 31 </a:t>
            </a:r>
            <a:r>
              <a:rPr lang="ru-RU" b="1" dirty="0" err="1"/>
              <a:t>октомври</a:t>
            </a:r>
            <a:r>
              <a:rPr lang="ru-RU" b="1" dirty="0"/>
              <a:t> 2021 год.                            Период на </a:t>
            </a:r>
            <a:r>
              <a:rPr lang="ru-RU" b="1" dirty="0" err="1"/>
              <a:t>мобилността</a:t>
            </a:r>
            <a:r>
              <a:rPr lang="ru-RU" b="1" dirty="0"/>
              <a:t>: от 01.08.2021 год. до 14.08.2021 год.                                                                                      </a:t>
            </a:r>
            <a:r>
              <a:rPr lang="ru-RU" b="1" dirty="0" err="1"/>
              <a:t>Място</a:t>
            </a:r>
            <a:r>
              <a:rPr lang="ru-RU" b="1" dirty="0"/>
              <a:t> на </a:t>
            </a:r>
            <a:r>
              <a:rPr lang="ru-RU" b="1" dirty="0" err="1"/>
              <a:t>провеждане</a:t>
            </a:r>
            <a:r>
              <a:rPr lang="ru-RU" b="1" dirty="0"/>
              <a:t> на </a:t>
            </a:r>
            <a:r>
              <a:rPr lang="ru-RU" b="1" dirty="0" err="1"/>
              <a:t>практиката</a:t>
            </a:r>
            <a:r>
              <a:rPr lang="ru-RU" b="1" dirty="0"/>
              <a:t>:  </a:t>
            </a:r>
            <a:r>
              <a:rPr lang="ru-RU" b="1" dirty="0" err="1"/>
              <a:t>Будапеща</a:t>
            </a:r>
            <a:r>
              <a:rPr lang="ru-RU" b="1" dirty="0"/>
              <a:t>, </a:t>
            </a:r>
            <a:r>
              <a:rPr lang="ru-RU" b="1" dirty="0" err="1"/>
              <a:t>Унгария</a:t>
            </a:r>
            <a:endParaRPr b="1" dirty="0"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16883" y="232760"/>
            <a:ext cx="1390008" cy="92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43761" y="286512"/>
            <a:ext cx="1316850" cy="74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7155" y="286512"/>
            <a:ext cx="737237" cy="724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effectLst/>
              </a:rPr>
              <a:t>ІІ ЕТАП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Практика </a:t>
            </a:r>
            <a:r>
              <a:rPr lang="ru-RU" dirty="0">
                <a:effectLst/>
              </a:rPr>
              <a:t>с продължителност 2 седмици в Будапеща, Унгария от 01.08.2021 г. до 14.08.2021 г.</a:t>
            </a:r>
            <a:endParaRPr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26577" y="346893"/>
            <a:ext cx="11636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sym typeface="Calibri"/>
              </a:rPr>
              <a:t>ГРАФИК НА РАБОТНА ПРОГРАМА И РАБОТНО ВРЕМЕ </a:t>
            </a:r>
            <a:endParaRPr lang="ru-RU" sz="2000" b="1" dirty="0" smtClean="0">
              <a:latin typeface="+mj-lt"/>
              <a:sym typeface="Calibri"/>
            </a:endParaRPr>
          </a:p>
          <a:p>
            <a:pPr algn="ctr"/>
            <a:r>
              <a:rPr lang="ru-RU" sz="2000" b="1" dirty="0" smtClean="0">
                <a:latin typeface="+mj-lt"/>
                <a:sym typeface="Calibri"/>
              </a:rPr>
              <a:t>специалност </a:t>
            </a:r>
            <a:r>
              <a:rPr lang="ru-RU" sz="2000" b="1" dirty="0">
                <a:latin typeface="+mj-lt"/>
                <a:sym typeface="Calibri"/>
              </a:rPr>
              <a:t>: </a:t>
            </a:r>
            <a:r>
              <a:rPr lang="ru-RU" sz="2000" b="1" dirty="0" smtClean="0">
                <a:latin typeface="+mj-lt"/>
                <a:sym typeface="Calibri"/>
              </a:rPr>
              <a:t>Екскурзоводско обслужване</a:t>
            </a:r>
            <a:endParaRPr lang="bg-BG" sz="2000" b="1" dirty="0">
              <a:latin typeface="+mj-lt"/>
            </a:endParaRPr>
          </a:p>
        </p:txBody>
      </p:sp>
      <p:graphicFrame>
        <p:nvGraphicFramePr>
          <p:cNvPr id="3" name="Google Shape;148;p12"/>
          <p:cNvGraphicFramePr/>
          <p:nvPr>
            <p:extLst>
              <p:ext uri="{D42A27DB-BD31-4B8C-83A1-F6EECF244321}">
                <p14:modId xmlns:p14="http://schemas.microsoft.com/office/powerpoint/2010/main" val="2991402634"/>
              </p:ext>
            </p:extLst>
          </p:nvPr>
        </p:nvGraphicFramePr>
        <p:xfrm>
          <a:off x="1443930" y="1136845"/>
          <a:ext cx="10297613" cy="5230277"/>
        </p:xfrm>
        <a:graphic>
          <a:graphicData uri="http://schemas.openxmlformats.org/drawingml/2006/table">
            <a:tbl>
              <a:tblPr firstRow="1" bandRow="1">
                <a:noFill/>
                <a:tableStyleId>{5F764D8D-904C-441A-A94F-704B1F5EAEAA}</a:tableStyleId>
              </a:tblPr>
              <a:tblGrid>
                <a:gridCol w="1509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75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203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9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Дата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Дейности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01.08.2021г.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4.00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latin typeface="+mn-lt"/>
                        </a:rPr>
                        <a:t>Отпътуване от Елхово, България до Будапеща, Унгария.</a:t>
                      </a:r>
                      <a:endParaRPr sz="14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2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02.08.2021г. </a:t>
                      </a:r>
                      <a:endParaRPr lang="ru-RU" sz="1600" b="1" dirty="0" smtClean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dirty="0" smtClean="0">
                          <a:latin typeface="+mn-lt"/>
                        </a:rPr>
                        <a:t>16.00- 18.00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</a:rPr>
                        <a:t>Запознаване с дейността </a:t>
                      </a:r>
                      <a:r>
                        <a:rPr lang="ru-RU" sz="1400" b="1" i="0" dirty="0" smtClean="0">
                          <a:latin typeface="+mn-lt"/>
                        </a:rPr>
                        <a:t>„</a:t>
                      </a:r>
                      <a:r>
                        <a:rPr lang="en-US" sz="1400" b="1" i="0" dirty="0" err="1" smtClean="0">
                          <a:latin typeface="+mn-lt"/>
                        </a:rPr>
                        <a:t>Portum</a:t>
                      </a:r>
                      <a:r>
                        <a:rPr lang="en-US" sz="1400" b="1" i="0" dirty="0" smtClean="0">
                          <a:latin typeface="+mn-lt"/>
                        </a:rPr>
                        <a:t> Lines </a:t>
                      </a:r>
                      <a:r>
                        <a:rPr lang="en-US" sz="1400" b="1" i="0" dirty="0" err="1" smtClean="0">
                          <a:latin typeface="+mn-lt"/>
                        </a:rPr>
                        <a:t>kft</a:t>
                      </a:r>
                      <a:r>
                        <a:rPr lang="ru-RU" sz="1400" b="1" i="0" dirty="0" smtClean="0">
                          <a:latin typeface="+mn-lt"/>
                        </a:rPr>
                        <a:t>“. </a:t>
                      </a:r>
                      <a:r>
                        <a:rPr lang="ru-RU" sz="1400" b="1" dirty="0" smtClean="0">
                          <a:latin typeface="+mn-lt"/>
                        </a:rPr>
                        <a:t>Инструктаж. </a:t>
                      </a:r>
                      <a:endParaRPr sz="14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03.08.2021г.     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17.00- 23.00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26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04.08.2021г.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17.00- 23.00</a:t>
                      </a:r>
                      <a:endParaRPr kumimoji="0" lang="bg-BG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492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05.08.2021г</a:t>
                      </a:r>
                      <a:r>
                        <a:rPr lang="ru-RU" sz="1600" b="1" dirty="0">
                          <a:latin typeface="+mn-lt"/>
                        </a:rPr>
                        <a:t>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17.00- 23.00</a:t>
                      </a:r>
                      <a:endParaRPr kumimoji="0" lang="bg-BG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06.08.2021г.      </a:t>
                      </a:r>
                      <a:r>
                        <a:rPr lang="ru-RU" sz="1600" b="1" dirty="0" smtClean="0">
                          <a:latin typeface="+mn-lt"/>
                        </a:rPr>
                        <a:t>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17.00- 23.00</a:t>
                      </a:r>
                      <a:endParaRPr kumimoji="0" lang="bg-BG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07.08.2021г.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+mn-lt"/>
                        </a:rPr>
                        <a:t>Културна програма</a:t>
                      </a:r>
                    </a:p>
                  </a:txBody>
                  <a:tcPr marL="91450" marR="91450" marT="45725" marB="45725"/>
                </a:tc>
              </a:tr>
              <a:tr h="3200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08.08.2021г</a:t>
                      </a:r>
                      <a:r>
                        <a:rPr lang="ru-RU" sz="1600" b="1" dirty="0">
                          <a:latin typeface="+mn-lt"/>
                        </a:rPr>
                        <a:t>. </a:t>
                      </a:r>
                      <a:r>
                        <a:rPr lang="ru-RU" sz="1600" b="1" dirty="0" smtClean="0">
                          <a:latin typeface="+mn-lt"/>
                        </a:rPr>
                        <a:t>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latin typeface="+mn-lt"/>
                        </a:rPr>
                        <a:t>Свободно </a:t>
                      </a:r>
                      <a:r>
                        <a:rPr lang="ru-RU" sz="1400" b="1" dirty="0">
                          <a:latin typeface="+mn-lt"/>
                        </a:rPr>
                        <a:t>време</a:t>
                      </a:r>
                      <a:endParaRPr sz="14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09.08.2021г.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bg-BG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17.00- 23.00</a:t>
                      </a:r>
                      <a:endParaRPr kumimoji="0" lang="bg-BG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10.08.2021г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smtClean="0">
                          <a:latin typeface="+mn-lt"/>
                        </a:rPr>
                        <a:t>17.00- 23.00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11.08.2021г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smtClean="0">
                          <a:latin typeface="+mn-lt"/>
                        </a:rPr>
                        <a:t>17.00- 23.00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12.08.2021г.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smtClean="0">
                          <a:latin typeface="+mn-lt"/>
                        </a:rPr>
                        <a:t>17.00- 23.00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13.08.2021г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17.00- 22.00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/>
                        <a:t>Почистване,</a:t>
                      </a:r>
                      <a:r>
                        <a:rPr lang="ru-RU" sz="1400" b="1" baseline="0" dirty="0" smtClean="0"/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/>
                    </a:p>
                  </a:txBody>
                  <a:tcPr marL="91450" marR="91450" marT="45725" marB="45725"/>
                </a:tc>
              </a:tr>
              <a:tr h="318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14.08.2021г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4.00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400" b="1" dirty="0" smtClean="0">
                          <a:latin typeface="+mn-lt"/>
                        </a:rPr>
                        <a:t>Отпътуване за България</a:t>
                      </a:r>
                      <a:endParaRPr sz="14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09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26577" y="346893"/>
            <a:ext cx="11636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sym typeface="Calibri"/>
              </a:rPr>
              <a:t>ГРАФИК НА РАБОТНА ПРОГРАМА И РАБОТНО ВРЕМЕ </a:t>
            </a:r>
            <a:endParaRPr lang="ru-RU" sz="2000" b="1" dirty="0" smtClean="0">
              <a:latin typeface="+mj-lt"/>
              <a:sym typeface="Calibri"/>
            </a:endParaRPr>
          </a:p>
          <a:p>
            <a:pPr algn="ctr"/>
            <a:r>
              <a:rPr lang="ru-RU" sz="2000" b="1" i="1" dirty="0" smtClean="0">
                <a:latin typeface="+mj-lt"/>
                <a:sym typeface="Calibri"/>
              </a:rPr>
              <a:t>специалност </a:t>
            </a:r>
            <a:r>
              <a:rPr lang="ru-RU" sz="2000" b="1" i="1" dirty="0">
                <a:latin typeface="+mj-lt"/>
                <a:sym typeface="Calibri"/>
              </a:rPr>
              <a:t>: </a:t>
            </a:r>
            <a:r>
              <a:rPr lang="ru-RU" sz="2000" b="1" i="1" dirty="0" smtClean="0">
                <a:latin typeface="+mj-lt"/>
                <a:sym typeface="Calibri"/>
              </a:rPr>
              <a:t>Екскурзоводско обслужване</a:t>
            </a:r>
            <a:endParaRPr lang="bg-BG" sz="2000" b="1" i="1" dirty="0">
              <a:latin typeface="+mj-lt"/>
            </a:endParaRPr>
          </a:p>
        </p:txBody>
      </p:sp>
      <p:graphicFrame>
        <p:nvGraphicFramePr>
          <p:cNvPr id="3" name="Google Shape;148;p12"/>
          <p:cNvGraphicFramePr/>
          <p:nvPr>
            <p:extLst>
              <p:ext uri="{D42A27DB-BD31-4B8C-83A1-F6EECF244321}">
                <p14:modId xmlns:p14="http://schemas.microsoft.com/office/powerpoint/2010/main" val="4257619232"/>
              </p:ext>
            </p:extLst>
          </p:nvPr>
        </p:nvGraphicFramePr>
        <p:xfrm>
          <a:off x="1443930" y="1136845"/>
          <a:ext cx="10297613" cy="5407387"/>
        </p:xfrm>
        <a:graphic>
          <a:graphicData uri="http://schemas.openxmlformats.org/drawingml/2006/table">
            <a:tbl>
              <a:tblPr firstRow="1" bandRow="1">
                <a:noFill/>
                <a:tableStyleId>{5F764D8D-904C-441A-A94F-704B1F5EAEAA}</a:tableStyleId>
              </a:tblPr>
              <a:tblGrid>
                <a:gridCol w="15096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75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4203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9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Дата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Дейности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01.08.2021г.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4.00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Отпътуване от Елхово, България до Будапеща, Унгария.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2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02.08.2021г. </a:t>
                      </a:r>
                      <a:endParaRPr lang="ru-RU" sz="1600" b="1" dirty="0" smtClean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dirty="0" smtClean="0">
                          <a:latin typeface="+mn-lt"/>
                        </a:rPr>
                        <a:t>10.00-</a:t>
                      </a:r>
                      <a:r>
                        <a:rPr lang="bg-BG" sz="1600" b="1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baseline="0" dirty="0" smtClean="0">
                          <a:latin typeface="+mn-lt"/>
                        </a:rPr>
                        <a:t>16</a:t>
                      </a:r>
                      <a:r>
                        <a:rPr lang="bg-BG" sz="1600" b="1" baseline="0" dirty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Запознаване с дейността </a:t>
                      </a: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„</a:t>
                      </a:r>
                      <a:r>
                        <a:rPr lang="en-US" sz="1400" b="1" i="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RiverRide</a:t>
                      </a:r>
                      <a:r>
                        <a:rPr lang="ru-RU" sz="1400" b="1" i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“.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Инструктаж. 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03.08.2021г.     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smtClean="0">
                          <a:latin typeface="+mn-lt"/>
                        </a:rPr>
                        <a:t>10.00-</a:t>
                      </a:r>
                      <a:r>
                        <a:rPr lang="bg-BG" sz="1600" b="1" baseline="0" smtClean="0">
                          <a:latin typeface="+mn-lt"/>
                        </a:rPr>
                        <a:t> </a:t>
                      </a:r>
                      <a:r>
                        <a:rPr lang="en-US" sz="1600" b="1" baseline="0" smtClean="0">
                          <a:latin typeface="+mn-lt"/>
                        </a:rPr>
                        <a:t>16</a:t>
                      </a:r>
                      <a:r>
                        <a:rPr lang="bg-BG" sz="1600" b="1" baseline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Разнасяне на флаери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26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04.08.2021г.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smtClean="0">
                          <a:latin typeface="+mn-lt"/>
                        </a:rPr>
                        <a:t>10.00-</a:t>
                      </a:r>
                      <a:r>
                        <a:rPr lang="bg-BG" sz="1600" b="1" baseline="0" smtClean="0">
                          <a:latin typeface="+mn-lt"/>
                        </a:rPr>
                        <a:t> </a:t>
                      </a:r>
                      <a:r>
                        <a:rPr lang="en-US" sz="1600" b="1" baseline="0" smtClean="0">
                          <a:latin typeface="+mn-lt"/>
                        </a:rPr>
                        <a:t>16</a:t>
                      </a:r>
                      <a:r>
                        <a:rPr lang="bg-BG" sz="1600" b="1" baseline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/>
                          <a:cs typeface="Calibri"/>
                        </a:rPr>
                        <a:t>Разнасяне на флаери</a:t>
                      </a:r>
                    </a:p>
                  </a:txBody>
                  <a:tcPr marL="91450" marR="91450" marT="45725" marB="45725"/>
                </a:tc>
              </a:tr>
              <a:tr h="3492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05.08.2021г</a:t>
                      </a:r>
                      <a:r>
                        <a:rPr lang="ru-RU" sz="1600" b="1" dirty="0">
                          <a:latin typeface="+mn-lt"/>
                        </a:rPr>
                        <a:t>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smtClean="0">
                          <a:latin typeface="+mn-lt"/>
                        </a:rPr>
                        <a:t>10.00-</a:t>
                      </a:r>
                      <a:r>
                        <a:rPr lang="bg-BG" sz="1600" b="1" baseline="0" smtClean="0">
                          <a:latin typeface="+mn-lt"/>
                        </a:rPr>
                        <a:t> </a:t>
                      </a:r>
                      <a:r>
                        <a:rPr lang="en-US" sz="1600" b="1" baseline="0" smtClean="0">
                          <a:latin typeface="+mn-lt"/>
                        </a:rPr>
                        <a:t>16</a:t>
                      </a:r>
                      <a:r>
                        <a:rPr lang="bg-BG" sz="1600" b="1" baseline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Разнасяне на флаери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06.08.2021г.      </a:t>
                      </a:r>
                      <a:r>
                        <a:rPr lang="ru-RU" sz="1600" b="1" dirty="0" smtClean="0">
                          <a:latin typeface="+mn-lt"/>
                        </a:rPr>
                        <a:t>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dirty="0" smtClean="0">
                          <a:latin typeface="+mn-lt"/>
                        </a:rPr>
                        <a:t>10.00-</a:t>
                      </a:r>
                      <a:r>
                        <a:rPr lang="bg-BG" sz="1600" b="1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baseline="0" dirty="0" smtClean="0">
                          <a:latin typeface="+mn-lt"/>
                        </a:rPr>
                        <a:t>16</a:t>
                      </a:r>
                      <a:r>
                        <a:rPr lang="bg-BG" sz="1600" b="1" baseline="0" dirty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Разнасяне на флаери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07.08.2021г.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Културна програма</a:t>
                      </a:r>
                    </a:p>
                  </a:txBody>
                  <a:tcPr marL="91450" marR="91450" marT="45725" marB="45725"/>
                </a:tc>
              </a:tr>
              <a:tr h="3200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08.08.2021г</a:t>
                      </a:r>
                      <a:r>
                        <a:rPr lang="ru-RU" sz="1600" b="1" dirty="0">
                          <a:latin typeface="+mn-lt"/>
                        </a:rPr>
                        <a:t>. </a:t>
                      </a:r>
                      <a:r>
                        <a:rPr lang="ru-RU" sz="1600" b="1" dirty="0" smtClean="0">
                          <a:latin typeface="+mn-lt"/>
                        </a:rPr>
                        <a:t>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Свободно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време</a:t>
                      </a:r>
                      <a:endParaRPr sz="14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09.08.2021г.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smtClean="0">
                          <a:latin typeface="+mn-lt"/>
                        </a:rPr>
                        <a:t>10.00-</a:t>
                      </a:r>
                      <a:r>
                        <a:rPr lang="bg-BG" sz="1600" b="1" baseline="0" smtClean="0">
                          <a:latin typeface="+mn-lt"/>
                        </a:rPr>
                        <a:t> </a:t>
                      </a:r>
                      <a:r>
                        <a:rPr lang="en-US" sz="1600" b="1" baseline="0" smtClean="0">
                          <a:latin typeface="+mn-lt"/>
                        </a:rPr>
                        <a:t>16</a:t>
                      </a:r>
                      <a:r>
                        <a:rPr lang="bg-BG" sz="1600" b="1" baseline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Разнасяне на флаери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10.08.2021г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bg-BG" sz="1600" b="1" dirty="0" smtClean="0">
                          <a:latin typeface="+mn-lt"/>
                        </a:rPr>
                        <a:t>10.00-</a:t>
                      </a:r>
                      <a:r>
                        <a:rPr lang="bg-BG" sz="1600" b="1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baseline="0" dirty="0" smtClean="0">
                          <a:latin typeface="+mn-lt"/>
                        </a:rPr>
                        <a:t>16</a:t>
                      </a:r>
                      <a:r>
                        <a:rPr lang="bg-BG" sz="1600" b="1" baseline="0" dirty="0" smtClean="0">
                          <a:latin typeface="+mn-lt"/>
                        </a:rPr>
                        <a:t>.00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Разнасяне на флаери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11.08.2021г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smtClean="0">
                          <a:latin typeface="+mn-lt"/>
                        </a:rPr>
                        <a:t>17.00- 23.00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Запознаване с дейността „</a:t>
                      </a:r>
                      <a:r>
                        <a:rPr kumimoji="0" lang="en-US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RiverRide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“. Инструктаж.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Почистване,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12.08.2021г.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smtClean="0">
                          <a:latin typeface="+mn-lt"/>
                        </a:rPr>
                        <a:t>17.00- 23.00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Почистване,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13.08.2021г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17.00- 22.00</a:t>
                      </a:r>
                      <a:endParaRPr lang="bg-BG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Почистване,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</a:rPr>
                        <a:t> подготвяне на корабчето за посетители. Посрещане и изпращане на посетители.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</a:tr>
              <a:tr h="318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14.08.2021г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4.00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400" b="1" dirty="0" smtClean="0">
                          <a:latin typeface="+mn-lt"/>
                        </a:rPr>
                        <a:t>Отпътуване за България</a:t>
                      </a:r>
                      <a:endParaRPr sz="14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84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226577" y="346893"/>
            <a:ext cx="11636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+mj-lt"/>
                <a:sym typeface="Calibri"/>
              </a:rPr>
              <a:t>ГРАФИК НА РАБОТНА ПРОГРАМА И РАБОТНО ВРЕМЕ </a:t>
            </a:r>
            <a:endParaRPr lang="ru-RU" sz="2000" b="1" dirty="0" smtClean="0">
              <a:latin typeface="+mj-lt"/>
              <a:sym typeface="Calibri"/>
            </a:endParaRPr>
          </a:p>
          <a:p>
            <a:pPr algn="ctr"/>
            <a:r>
              <a:rPr lang="ru-RU" sz="2000" b="1" i="1" dirty="0" smtClean="0">
                <a:latin typeface="+mj-lt"/>
                <a:sym typeface="Calibri"/>
              </a:rPr>
              <a:t>специалност </a:t>
            </a:r>
            <a:r>
              <a:rPr lang="ru-RU" sz="2000" b="1" i="1" dirty="0">
                <a:latin typeface="+mj-lt"/>
                <a:sym typeface="Calibri"/>
              </a:rPr>
              <a:t>: Електрически машини и апарати</a:t>
            </a:r>
            <a:endParaRPr lang="bg-BG" sz="2000" b="1" i="1" dirty="0">
              <a:latin typeface="+mj-lt"/>
            </a:endParaRPr>
          </a:p>
        </p:txBody>
      </p:sp>
      <p:graphicFrame>
        <p:nvGraphicFramePr>
          <p:cNvPr id="3" name="Google Shape;148;p12"/>
          <p:cNvGraphicFramePr/>
          <p:nvPr>
            <p:extLst>
              <p:ext uri="{D42A27DB-BD31-4B8C-83A1-F6EECF244321}">
                <p14:modId xmlns:p14="http://schemas.microsoft.com/office/powerpoint/2010/main" val="870151105"/>
              </p:ext>
            </p:extLst>
          </p:nvPr>
        </p:nvGraphicFramePr>
        <p:xfrm>
          <a:off x="1443930" y="1136845"/>
          <a:ext cx="9585515" cy="5230277"/>
        </p:xfrm>
        <a:graphic>
          <a:graphicData uri="http://schemas.openxmlformats.org/drawingml/2006/table">
            <a:tbl>
              <a:tblPr firstRow="1" bandRow="1">
                <a:noFill/>
                <a:tableStyleId>{5F764D8D-904C-441A-A94F-704B1F5EAEAA}</a:tableStyleId>
              </a:tblPr>
              <a:tblGrid>
                <a:gridCol w="19870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505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233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99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Дата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Дейности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8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01.08.2021г.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4.00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Отпътуване от Елхово, България до Будапеща, Унгария.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12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02.08.2021г. </a:t>
                      </a:r>
                      <a:endParaRPr lang="ru-RU" sz="1600" b="1" dirty="0" smtClean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Разглеждане забележителности в Будапеща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1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03.08.2021г.     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8.00- 16.00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Запознаване с дейността </a:t>
                      </a:r>
                      <a:r>
                        <a:rPr lang="ru-RU" sz="1600" b="1" i="0" dirty="0" smtClean="0">
                          <a:latin typeface="+mn-lt"/>
                        </a:rPr>
                        <a:t>„Begavill- 2003</a:t>
                      </a:r>
                      <a:r>
                        <a:rPr lang="en-US" sz="1600" b="1" i="0" baseline="0" dirty="0" smtClean="0">
                          <a:latin typeface="+mn-lt"/>
                        </a:rPr>
                        <a:t> </a:t>
                      </a:r>
                      <a:r>
                        <a:rPr lang="bg-BG" sz="1600" b="1" i="0" baseline="0" dirty="0" smtClean="0">
                          <a:latin typeface="+mn-lt"/>
                        </a:rPr>
                        <a:t>„</a:t>
                      </a:r>
                      <a:r>
                        <a:rPr lang="en-US" sz="1600" b="1" i="0" baseline="0" dirty="0" smtClean="0">
                          <a:latin typeface="+mn-lt"/>
                        </a:rPr>
                        <a:t> </a:t>
                      </a:r>
                      <a:r>
                        <a:rPr lang="ru-RU" sz="1600" b="1" i="0" dirty="0" smtClean="0">
                          <a:latin typeface="+mn-lt"/>
                        </a:rPr>
                        <a:t>Kft  </a:t>
                      </a:r>
                    </a:p>
                  </a:txBody>
                  <a:tcPr marL="91450" marR="91450" marT="45725" marB="45725"/>
                </a:tc>
              </a:tr>
              <a:tr h="326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04.08.2021г.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8.00- 16.00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dirty="0" smtClean="0">
                          <a:latin typeface="+mn-lt"/>
                        </a:rPr>
                        <a:t>Запознаване с работни места</a:t>
                      </a:r>
                    </a:p>
                  </a:txBody>
                  <a:tcPr marL="91450" marR="91450" marT="45725" marB="45725"/>
                </a:tc>
              </a:tr>
              <a:tr h="3492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05.08.2021г</a:t>
                      </a:r>
                      <a:r>
                        <a:rPr lang="ru-RU" sz="1600" b="1" dirty="0">
                          <a:latin typeface="+mn-lt"/>
                        </a:rPr>
                        <a:t>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8.00- 16.00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Инструктаж. Демонтаж и монтаж на осветителни тела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1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06.08.2021г.      </a:t>
                      </a:r>
                      <a:r>
                        <a:rPr lang="ru-RU" sz="1600" b="1" dirty="0" smtClean="0">
                          <a:latin typeface="+mn-lt"/>
                        </a:rPr>
                        <a:t>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8.00- 16.00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  <a:endParaRPr lang="ru-RU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5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07.08.2021г.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Културна програма</a:t>
                      </a:r>
                    </a:p>
                  </a:txBody>
                  <a:tcPr marL="91450" marR="91450" marT="45725" marB="45725"/>
                </a:tc>
              </a:tr>
              <a:tr h="3200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08.08.2021г</a:t>
                      </a:r>
                      <a:r>
                        <a:rPr lang="ru-RU" sz="1600" b="1" dirty="0">
                          <a:latin typeface="+mn-lt"/>
                        </a:rPr>
                        <a:t>. </a:t>
                      </a:r>
                      <a:r>
                        <a:rPr lang="ru-RU" sz="1600" b="1" dirty="0" smtClean="0">
                          <a:latin typeface="+mn-lt"/>
                        </a:rPr>
                        <a:t>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Свободно </a:t>
                      </a: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09.08.2021г.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8.00- 16.00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10.08.2021г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8.00- 16.00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  <a:endParaRPr lang="ru-RU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11.08.2021г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6.00- 15.00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12.08.2021г.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6.00- 15.00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13.08.2021г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6.00- 15.00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noProof="0" dirty="0" smtClean="0">
                          <a:latin typeface="+mn-lt"/>
                        </a:rPr>
                        <a:t>Демонтаж и монтаж на осветителни тела</a:t>
                      </a:r>
                    </a:p>
                  </a:txBody>
                  <a:tcPr marL="91450" marR="91450" marT="45725" marB="45725"/>
                </a:tc>
              </a:tr>
              <a:tr h="318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14.08.2021г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4.00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Отпътуване </a:t>
                      </a:r>
                      <a:r>
                        <a:rPr lang="ru-RU" sz="1600" b="1" dirty="0">
                          <a:latin typeface="+mn-lt"/>
                        </a:rPr>
                        <a:t>за </a:t>
                      </a:r>
                      <a:r>
                        <a:rPr lang="ru-RU" sz="1600" b="1" dirty="0" smtClean="0">
                          <a:latin typeface="+mn-lt"/>
                        </a:rPr>
                        <a:t>България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530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463138" y="441896"/>
            <a:ext cx="112696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+mj-lt"/>
                <a:sym typeface="Calibri"/>
              </a:rPr>
              <a:t>ГРАФИК НА РАБОТНА ПРОГРАМА И РАБОТНО ВРЕМЕ </a:t>
            </a:r>
            <a:r>
              <a:rPr lang="ru-RU" sz="2400" b="1" dirty="0" smtClean="0">
                <a:latin typeface="+mj-lt"/>
                <a:sym typeface="Calibri"/>
              </a:rPr>
              <a:t> </a:t>
            </a:r>
            <a:endParaRPr lang="en-US" sz="2400" b="1" dirty="0" smtClean="0">
              <a:latin typeface="+mj-lt"/>
              <a:sym typeface="Calibri"/>
            </a:endParaRPr>
          </a:p>
          <a:p>
            <a:pPr algn="ctr"/>
            <a:r>
              <a:rPr lang="ru-RU" sz="2000" b="1" i="1" dirty="0" smtClean="0">
                <a:latin typeface="+mj-lt"/>
                <a:sym typeface="Calibri"/>
              </a:rPr>
              <a:t>специалност </a:t>
            </a:r>
            <a:r>
              <a:rPr lang="ru-RU" sz="2000" b="1" i="1" dirty="0">
                <a:latin typeface="+mj-lt"/>
                <a:sym typeface="Calibri"/>
              </a:rPr>
              <a:t>: Машини и съоръжения за заваряване</a:t>
            </a:r>
            <a:endParaRPr lang="bg-BG" sz="2000" b="1" i="1" dirty="0"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96553"/>
              </p:ext>
            </p:extLst>
          </p:nvPr>
        </p:nvGraphicFramePr>
        <p:xfrm>
          <a:off x="1223695" y="1272893"/>
          <a:ext cx="9585515" cy="5474117"/>
        </p:xfrm>
        <a:graphic>
          <a:graphicData uri="http://schemas.openxmlformats.org/drawingml/2006/table">
            <a:tbl>
              <a:tblPr firstRow="1" bandRow="1">
                <a:noFill/>
                <a:tableStyleId>{5F764D8D-904C-441A-A94F-704B1F5EAEAA}</a:tableStyleId>
              </a:tblPr>
              <a:tblGrid>
                <a:gridCol w="1987094"/>
                <a:gridCol w="1675051"/>
                <a:gridCol w="5923370"/>
              </a:tblGrid>
              <a:tr h="4992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Дата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Дейности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  <a:tr h="2828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01.08.2021г.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bg-BG" sz="1600" b="1" dirty="0" smtClean="0">
                          <a:latin typeface="+mn-lt"/>
                        </a:rPr>
                        <a:t>4.00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Отпътуване от Елхово, България до Будапеща, Унгария.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  <a:tr h="2812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02.08.2021г. </a:t>
                      </a:r>
                      <a:endParaRPr lang="ru-RU" sz="1600" b="1" dirty="0" smtClean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n-lt"/>
                        </a:rPr>
                        <a:t>8.00-</a:t>
                      </a:r>
                      <a:r>
                        <a:rPr lang="en-US" sz="1600" b="1" baseline="0" dirty="0" smtClean="0">
                          <a:latin typeface="+mn-lt"/>
                        </a:rPr>
                        <a:t> 14.30</a:t>
                      </a:r>
                      <a:endParaRPr lang="en-US"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Запознаване с дейността </a:t>
                      </a:r>
                      <a:r>
                        <a:rPr lang="bg-BG" sz="1600" b="1" i="0" dirty="0" smtClean="0">
                          <a:latin typeface="+mn-lt"/>
                        </a:rPr>
                        <a:t>на</a:t>
                      </a:r>
                      <a:r>
                        <a:rPr lang="bg-BG" sz="1600" b="1" i="0" baseline="0" dirty="0" smtClean="0">
                          <a:latin typeface="+mn-lt"/>
                        </a:rPr>
                        <a:t> фирма „</a:t>
                      </a:r>
                      <a:r>
                        <a:rPr lang="en-US" sz="1600" b="1" i="0" baseline="0" dirty="0" err="1" smtClean="0">
                          <a:latin typeface="+mn-lt"/>
                        </a:rPr>
                        <a:t>Fogado</a:t>
                      </a:r>
                      <a:r>
                        <a:rPr lang="en-US" sz="1600" b="1" i="0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i="0" baseline="0" dirty="0" err="1" smtClean="0">
                          <a:latin typeface="+mn-lt"/>
                        </a:rPr>
                        <a:t>intezmenu</a:t>
                      </a:r>
                      <a:r>
                        <a:rPr lang="en-US" sz="1600" b="1" i="0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i="0" baseline="0" dirty="0" err="1" smtClean="0">
                          <a:latin typeface="+mn-lt"/>
                        </a:rPr>
                        <a:t>Ilogistic</a:t>
                      </a:r>
                      <a:r>
                        <a:rPr lang="bg-BG" sz="1600" b="1" i="0" baseline="0" dirty="0" smtClean="0">
                          <a:latin typeface="+mn-lt"/>
                        </a:rPr>
                        <a:t>“</a:t>
                      </a:r>
                      <a:r>
                        <a:rPr lang="en-US" sz="1600" b="1" i="0" baseline="0" dirty="0" smtClean="0">
                          <a:latin typeface="+mn-lt"/>
                        </a:rPr>
                        <a:t> </a:t>
                      </a:r>
                      <a:r>
                        <a:rPr lang="en-US" sz="1600" b="1" i="0" baseline="0" dirty="0" err="1" smtClean="0">
                          <a:latin typeface="+mn-lt"/>
                        </a:rPr>
                        <a:t>Kft</a:t>
                      </a:r>
                      <a:r>
                        <a:rPr lang="bg-BG" sz="1600" b="1" i="0" baseline="0" dirty="0" smtClean="0">
                          <a:latin typeface="+mn-lt"/>
                        </a:rPr>
                        <a:t>. Инструктаж</a:t>
                      </a:r>
                      <a:endParaRPr lang="ru-RU" sz="1600" b="1" i="0" dirty="0" smtClean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  <a:tr h="2715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03.08.2021г.     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latin typeface="+mn-lt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265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04.08.2021г.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492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05.08.2021г</a:t>
                      </a:r>
                      <a:r>
                        <a:rPr lang="ru-RU" sz="1600" b="1" dirty="0">
                          <a:latin typeface="+mn-lt"/>
                        </a:rPr>
                        <a:t>.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3139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>
                          <a:latin typeface="+mn-lt"/>
                        </a:rPr>
                        <a:t>06.08.2021г.      </a:t>
                      </a:r>
                      <a:r>
                        <a:rPr lang="ru-RU" sz="1600" b="1" dirty="0" smtClean="0">
                          <a:latin typeface="+mn-lt"/>
                        </a:rPr>
                        <a:t>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8.00- 14.30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0548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07.08.2021г.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prstClr val="black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Културна програма</a:t>
                      </a:r>
                    </a:p>
                  </a:txBody>
                  <a:tcPr marL="91450" marR="91450" marT="45725" marB="45725"/>
                </a:tc>
              </a:tr>
              <a:tr h="3200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08.08.2021г</a:t>
                      </a:r>
                      <a:r>
                        <a:rPr lang="ru-RU" sz="1600" b="1" dirty="0">
                          <a:latin typeface="+mn-lt"/>
                        </a:rPr>
                        <a:t>. </a:t>
                      </a:r>
                      <a:r>
                        <a:rPr lang="ru-RU" sz="1600" b="1" dirty="0" smtClean="0">
                          <a:latin typeface="+mn-lt"/>
                        </a:rPr>
                        <a:t>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Свободно </a:t>
                      </a:r>
                      <a:r>
                        <a:rPr lang="ru-RU" sz="1600" b="1" dirty="0">
                          <a:latin typeface="+mn-lt"/>
                        </a:rPr>
                        <a:t>време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  <a:tr h="3200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09.08.2021г.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10.08.2021г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11.08.2021г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12.08.2021г. 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410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+mn-lt"/>
                        </a:rPr>
                        <a:t>13.08.2021г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8.00- 14.30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Franklin Gothic Book"/>
                        <a:cs typeface="Calibri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Franklin Gothic Book"/>
                          <a:cs typeface="Calibri"/>
                        </a:rPr>
                        <a:t>Сглобяване на кашони</a:t>
                      </a:r>
                    </a:p>
                  </a:txBody>
                  <a:tcPr marL="91450" marR="91450" marT="45725" marB="45725"/>
                </a:tc>
              </a:tr>
              <a:tr h="3183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14.08.2021г</a:t>
                      </a:r>
                      <a:r>
                        <a:rPr lang="ru-RU" sz="1600" b="1" dirty="0">
                          <a:latin typeface="+mn-lt"/>
                        </a:rPr>
                        <a:t>.                    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g-BG" sz="1600" b="1" noProof="0" dirty="0" smtClean="0">
                          <a:latin typeface="+mn-lt"/>
                        </a:rPr>
                        <a:t>4.00</a:t>
                      </a:r>
                      <a:endParaRPr lang="bg-BG" sz="1600" b="1" noProof="0" dirty="0">
                        <a:latin typeface="+mn-lt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ru-RU" sz="1600" b="1" dirty="0" smtClean="0">
                          <a:latin typeface="+mn-lt"/>
                        </a:rPr>
                        <a:t>Отпътуване </a:t>
                      </a:r>
                      <a:r>
                        <a:rPr lang="ru-RU" sz="1600" b="1" dirty="0">
                          <a:latin typeface="+mn-lt"/>
                        </a:rPr>
                        <a:t>за </a:t>
                      </a:r>
                      <a:r>
                        <a:rPr lang="ru-RU" sz="1600" b="1" dirty="0" smtClean="0">
                          <a:latin typeface="+mn-lt"/>
                        </a:rPr>
                        <a:t>България</a:t>
                      </a:r>
                      <a:endParaRPr sz="1600" b="1" dirty="0">
                        <a:latin typeface="+mn-lt"/>
                      </a:endParaRPr>
                    </a:p>
                  </a:txBody>
                  <a:tcPr marL="91450" marR="91450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026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>
            <a:extLst>
              <a:ext uri="{FF2B5EF4-FFF2-40B4-BE49-F238E27FC236}">
                <a16:creationId xmlns="" xmlns:a16="http://schemas.microsoft.com/office/drawing/2014/main" id="{629E4991-7F4B-4E8A-BC4F-47318BBE7694}"/>
              </a:ext>
            </a:extLst>
          </p:cNvPr>
          <p:cNvSpPr txBox="1"/>
          <p:nvPr/>
        </p:nvSpPr>
        <p:spPr>
          <a:xfrm>
            <a:off x="241535" y="566860"/>
            <a:ext cx="95304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dirty="0">
                <a:latin typeface="+mj-lt"/>
              </a:rPr>
              <a:t>Работа в реална работна среда </a:t>
            </a:r>
            <a:endParaRPr lang="en-US" sz="2800" dirty="0" smtClean="0">
              <a:latin typeface="+mj-lt"/>
            </a:endParaRPr>
          </a:p>
          <a:p>
            <a:pPr algn="ctr"/>
            <a:endParaRPr lang="bg-BG" sz="2800" dirty="0" smtClean="0">
              <a:latin typeface="+mj-lt"/>
            </a:endParaRPr>
          </a:p>
          <a:p>
            <a:pPr algn="ctr"/>
            <a:r>
              <a:rPr lang="bg-BG" sz="2800" dirty="0" smtClean="0">
                <a:latin typeface="+mj-lt"/>
              </a:rPr>
              <a:t>в приемаща  фирм</a:t>
            </a:r>
            <a:r>
              <a:rPr lang="bg-BG" sz="2800" dirty="0">
                <a:latin typeface="+mj-lt"/>
              </a:rPr>
              <a:t>а</a:t>
            </a:r>
            <a:r>
              <a:rPr lang="bg-BG" sz="2800" dirty="0" smtClean="0">
                <a:latin typeface="+mj-lt"/>
              </a:rPr>
              <a:t> „</a:t>
            </a:r>
            <a:r>
              <a:rPr lang="en-US" sz="2800" b="1" kern="1200" dirty="0" err="1" smtClean="0">
                <a:solidFill>
                  <a:prstClr val="black"/>
                </a:solidFill>
                <a:latin typeface="Franklin Gothic Book"/>
                <a:cs typeface="Calibri"/>
              </a:rPr>
              <a:t>Portum</a:t>
            </a:r>
            <a:r>
              <a:rPr lang="en-US" sz="2800" b="1" kern="1200" dirty="0" smtClean="0">
                <a:solidFill>
                  <a:prstClr val="black"/>
                </a:solidFill>
                <a:latin typeface="Franklin Gothic Book"/>
                <a:cs typeface="Calibri"/>
              </a:rPr>
              <a:t> </a:t>
            </a:r>
            <a:r>
              <a:rPr lang="en-US" sz="2800" b="1" kern="1200" dirty="0">
                <a:solidFill>
                  <a:prstClr val="black"/>
                </a:solidFill>
                <a:latin typeface="Franklin Gothic Book"/>
                <a:cs typeface="Calibri"/>
              </a:rPr>
              <a:t>Lines </a:t>
            </a:r>
            <a:r>
              <a:rPr lang="en-US" sz="2800" b="1" kern="1200" dirty="0" err="1" smtClean="0">
                <a:solidFill>
                  <a:prstClr val="black"/>
                </a:solidFill>
                <a:latin typeface="Franklin Gothic Book"/>
                <a:cs typeface="Calibri"/>
              </a:rPr>
              <a:t>Kft</a:t>
            </a:r>
            <a:r>
              <a:rPr lang="bg-BG" sz="2800" dirty="0" smtClean="0">
                <a:latin typeface="+mj-lt"/>
              </a:rPr>
              <a:t>“</a:t>
            </a:r>
            <a:endParaRPr lang="en-US" sz="2800" dirty="0" smtClean="0">
              <a:latin typeface="+mj-lt"/>
            </a:endParaRPr>
          </a:p>
          <a:p>
            <a:pPr algn="ctr"/>
            <a:endParaRPr lang="bg-BG" sz="2800" dirty="0" smtClean="0">
              <a:latin typeface="+mj-lt"/>
            </a:endParaRPr>
          </a:p>
          <a:p>
            <a:pPr algn="ctr"/>
            <a:r>
              <a:rPr lang="bg-BG" sz="2800" dirty="0" smtClean="0">
                <a:latin typeface="+mj-lt"/>
              </a:rPr>
              <a:t>за </a:t>
            </a:r>
            <a:r>
              <a:rPr lang="bg-BG" sz="2800" dirty="0">
                <a:latin typeface="+mj-lt"/>
              </a:rPr>
              <a:t>специалност </a:t>
            </a:r>
            <a:endParaRPr lang="en-US" sz="2800" dirty="0" smtClean="0">
              <a:latin typeface="+mj-lt"/>
            </a:endParaRPr>
          </a:p>
          <a:p>
            <a:pPr algn="ctr"/>
            <a:r>
              <a:rPr lang="bg-BG" sz="2800" dirty="0" smtClean="0">
                <a:latin typeface="+mj-lt"/>
              </a:rPr>
              <a:t>„</a:t>
            </a:r>
            <a:r>
              <a:rPr lang="bg-BG" sz="2800" dirty="0">
                <a:latin typeface="+mj-lt"/>
              </a:rPr>
              <a:t>Екскурзоводско обслужване“</a:t>
            </a:r>
            <a:endParaRPr lang="en-US" sz="2800" dirty="0">
              <a:latin typeface="+mj-lt"/>
            </a:endParaRPr>
          </a:p>
        </p:txBody>
      </p:sp>
      <p:pic>
        <p:nvPicPr>
          <p:cNvPr id="1026" name="Picture 2" descr="C:\Users\oli-b\Desktop\БУДАПЕЩА\работа\20210806_1804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1833">
            <a:off x="8081481" y="702510"/>
            <a:ext cx="3381107" cy="253583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i-b\Desktop\БУДАПЕЩА\работа\20210806_1802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94" y="3607567"/>
            <a:ext cx="3873388" cy="290504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i-b\Desktop\БУДАПЕЩА\работа\20210813_2116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9" y="3454295"/>
            <a:ext cx="4064471" cy="3048352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15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5" descr="Картина, която съдържа лице, прозорец, закрито&#10;&#10;Описанието е генерирано автоматично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866767" y="3024288"/>
            <a:ext cx="3531498" cy="26086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74" name="Google Shape;174;p15" descr="Картина, която съдържа лице, закрито, прозорец&#10;&#10;Описанието е генерирано автоматично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262" y="3997861"/>
            <a:ext cx="3237571" cy="242817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75" name="Google Shape;175;p15" descr="Картина, която съдържа прозорец, лице, позиращ, конферентна зала&#10;&#10;Описанието е генерирано автоматично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07173" y="157302"/>
            <a:ext cx="3723642" cy="3056421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176" name="Google Shape;176;p15" descr="Картина, която съдържа лице, позиращ, закрито, група&#10;&#10;Описанието е генерирано автоматично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62480" y="364974"/>
            <a:ext cx="3920382" cy="3288580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</p:spPr>
      </p:pic>
      <p:pic>
        <p:nvPicPr>
          <p:cNvPr id="177" name="Google Shape;177;p15" descr="Картина, която съдържа открито&#10;&#10;Описанието е генерирано автоматично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97746" y="4466815"/>
            <a:ext cx="3109564" cy="233217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5972" y="1040216"/>
            <a:ext cx="879604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bg-BG" sz="2800" dirty="0">
                <a:latin typeface="Franklin Gothic Medium"/>
              </a:rPr>
              <a:t>Работа в реална работна среда </a:t>
            </a:r>
          </a:p>
          <a:p>
            <a:pPr lvl="0" algn="ctr"/>
            <a:r>
              <a:rPr lang="bg-BG" sz="2800" dirty="0">
                <a:latin typeface="Franklin Gothic Medium"/>
              </a:rPr>
              <a:t>в </a:t>
            </a:r>
            <a:r>
              <a:rPr lang="bg-BG" sz="2800" dirty="0" smtClean="0">
                <a:latin typeface="Franklin Gothic Medium"/>
              </a:rPr>
              <a:t>приемаща  фирма „</a:t>
            </a:r>
            <a:r>
              <a:rPr lang="en-US" sz="2800" dirty="0" err="1" smtClean="0">
                <a:latin typeface="Franklin Gothic Medium"/>
              </a:rPr>
              <a:t>RiverRide</a:t>
            </a:r>
            <a:r>
              <a:rPr lang="bg-BG" sz="2800" dirty="0" smtClean="0">
                <a:latin typeface="Franklin Gothic Medium"/>
              </a:rPr>
              <a:t>“ </a:t>
            </a:r>
            <a:endParaRPr lang="bg-BG" sz="2800" dirty="0">
              <a:latin typeface="Franklin Gothic Medium"/>
            </a:endParaRPr>
          </a:p>
          <a:p>
            <a:pPr lvl="0" algn="ctr"/>
            <a:r>
              <a:rPr lang="bg-BG" sz="2800" dirty="0">
                <a:latin typeface="Franklin Gothic Medium"/>
              </a:rPr>
              <a:t>за специалност „Екскурзоводско обслужване“</a:t>
            </a:r>
            <a:endParaRPr lang="en-US" sz="2800" dirty="0">
              <a:latin typeface="Franklin Gothic Medium"/>
            </a:endParaRPr>
          </a:p>
        </p:txBody>
      </p:sp>
      <p:pic>
        <p:nvPicPr>
          <p:cNvPr id="2050" name="Picture 2" descr="https://scontent.xx.fbcdn.net/v/t1.15752-9/p403x403/243161099_401448674711192_7519208691562836095_n.jpg?_nc_cat=105&amp;ccb=1-5&amp;_nc_sid=aee45a&amp;_nc_ohc=enY7EdjNK1IAX8tqYDh&amp;_nc_ad=z-m&amp;_nc_cid=0&amp;_nc_ht=scontent.xx&amp;oh=ac9d0d735769691ef46a76f81b861a9c&amp;oe=6179A42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2" y="4610329"/>
            <a:ext cx="2385324" cy="178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ontent.xx.fbcdn.net/v/t1.15752-9/p403x403/243163312_3010020659214159_2092110643893342852_n.jpg?_nc_cat=101&amp;ccb=1-5&amp;_nc_sid=aee45a&amp;_nc_ohc=gO4ugT0rtDkAX_Nlz-i&amp;_nc_ad=z-m&amp;_nc_cid=0&amp;_nc_ht=scontent.xx&amp;oh=489c0c02a0909250c4efc1f4849fb5be&amp;oe=6179AF9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754" y="3356127"/>
            <a:ext cx="3801430" cy="285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content.xx.fbcdn.net/v/t1.15752-9/p403x403/243163819_1018312275596955_1971168295321208005_n.jpg?_nc_cat=103&amp;ccb=1-5&amp;_nc_sid=aee45a&amp;_nc_ohc=WLQ_fme_t58AX8cLDZC&amp;_nc_ad=z-m&amp;_nc_cid=0&amp;_nc_ht=scontent.xx&amp;oh=79e3f8d7f690ea53354dac17216bf961&amp;oe=6179CB3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90" y="3682924"/>
            <a:ext cx="3616662" cy="2714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241" y="247448"/>
            <a:ext cx="1931959" cy="2578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 descr="Отваряне на снимкат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3" y="790697"/>
            <a:ext cx="1602228" cy="2152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ово поле 4">
            <a:extLst>
              <a:ext uri="{FF2B5EF4-FFF2-40B4-BE49-F238E27FC236}">
                <a16:creationId xmlns="" xmlns:a16="http://schemas.microsoft.com/office/drawing/2014/main" id="{9C705BD4-7208-487E-840C-89F7753C9D56}"/>
              </a:ext>
            </a:extLst>
          </p:cNvPr>
          <p:cNvSpPr txBox="1"/>
          <p:nvPr/>
        </p:nvSpPr>
        <p:spPr>
          <a:xfrm>
            <a:off x="662150" y="93103"/>
            <a:ext cx="107799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dirty="0"/>
              <a:t>Работа в реална работна среда </a:t>
            </a:r>
            <a:endParaRPr lang="bg-BG" sz="3600" dirty="0" smtClean="0"/>
          </a:p>
          <a:p>
            <a:pPr algn="ctr"/>
            <a:endParaRPr lang="bg-BG" sz="3600" dirty="0"/>
          </a:p>
          <a:p>
            <a:pPr algn="ctr"/>
            <a:endParaRPr lang="bg-BG" sz="3600" dirty="0" smtClean="0"/>
          </a:p>
          <a:p>
            <a:pPr lvl="0" algn="ctr">
              <a:buClrTx/>
            </a:pPr>
            <a:r>
              <a:rPr lang="bg-BG" sz="3600" dirty="0" smtClean="0"/>
              <a:t>в </a:t>
            </a:r>
            <a:r>
              <a:rPr lang="bg-BG" sz="3600" dirty="0"/>
              <a:t>приемаща  фирма 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  <a:cs typeface="Calibri"/>
              </a:rPr>
              <a:t>„</a:t>
            </a:r>
            <a:r>
              <a:rPr lang="en-US" sz="3600" b="1" kern="1200" dirty="0" err="1">
                <a:solidFill>
                  <a:prstClr val="black"/>
                </a:solidFill>
                <a:latin typeface="Calibri"/>
                <a:cs typeface="Calibri"/>
              </a:rPr>
              <a:t>Begavill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  <a:cs typeface="Calibri"/>
              </a:rPr>
              <a:t>- 2003</a:t>
            </a:r>
            <a:r>
              <a:rPr lang="en-US" sz="3600" b="1" kern="1200" dirty="0" smtClean="0">
                <a:solidFill>
                  <a:prstClr val="black"/>
                </a:solidFill>
                <a:latin typeface="Calibri"/>
                <a:cs typeface="Calibri"/>
              </a:rPr>
              <a:t>“  </a:t>
            </a:r>
            <a:r>
              <a:rPr lang="en-US" sz="3600" b="1" kern="1200" dirty="0" err="1">
                <a:solidFill>
                  <a:prstClr val="black"/>
                </a:solidFill>
                <a:latin typeface="Calibri"/>
                <a:cs typeface="Calibri"/>
              </a:rPr>
              <a:t>Kft</a:t>
            </a:r>
            <a:r>
              <a:rPr lang="en-US" sz="3600" b="1" kern="1200" dirty="0">
                <a:solidFill>
                  <a:prstClr val="black"/>
                </a:solidFill>
                <a:latin typeface="Calibri"/>
                <a:cs typeface="Calibri"/>
              </a:rPr>
              <a:t>  </a:t>
            </a:r>
          </a:p>
          <a:p>
            <a:pPr algn="ctr"/>
            <a:endParaRPr lang="bg-BG" sz="3600" dirty="0" smtClean="0"/>
          </a:p>
          <a:p>
            <a:pPr algn="ctr"/>
            <a:r>
              <a:rPr lang="bg-BG" sz="3600" dirty="0" smtClean="0"/>
              <a:t>за </a:t>
            </a:r>
            <a:r>
              <a:rPr lang="bg-BG" sz="3600" dirty="0"/>
              <a:t>специалност „Електрически машини и апарати“</a:t>
            </a:r>
            <a:endParaRPr lang="en-US" sz="3600" dirty="0"/>
          </a:p>
        </p:txBody>
      </p:sp>
      <p:pic>
        <p:nvPicPr>
          <p:cNvPr id="1026" name="Picture 2" descr="C:\Users\oli-b\Desktop\БУДАПЕЩА\работа\20210804_125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9755">
            <a:off x="9658888" y="342492"/>
            <a:ext cx="2079352" cy="155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oli-b\Desktop\БУДАПЕЩА\работа\20210804_134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79" y="4207858"/>
            <a:ext cx="2760283" cy="2070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oli-b\Desktop\БУДАПЕЩА\работа\20210804_1113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65931">
            <a:off x="300108" y="3997264"/>
            <a:ext cx="2831841" cy="2123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oli-b\Desktop\БУДАПЕЩА\работа\229107763_582382092892430_147015707851319233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992" y="4026462"/>
            <a:ext cx="3002146" cy="2251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84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3" descr="Картина, която съдържа под, лице, закрито, група&#10;&#10;Описанието е генерирано автоматичн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276" y="160929"/>
            <a:ext cx="4079358" cy="3059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5" name="Google Shape;155;p13" descr="Картина, която съдържа под, закрито, момче&#10;&#10;Описанието е генерирано автоматично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868503">
            <a:off x="8840988" y="405040"/>
            <a:ext cx="2952307" cy="2214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6" name="Google Shape;156;p13" descr="Картина, която съдържа стена, закрито, таван&#10;&#10;Описанието е генерирано автоматично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5077" y="3633323"/>
            <a:ext cx="2999167" cy="2473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7" name="Google Shape;157;p13" descr="Картина, която съдържа текст, маса, закрито, лице&#10;&#10;Описанието е генерирано автоматично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78236" y="435548"/>
            <a:ext cx="2569559" cy="1927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8" name="Google Shape;15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64786" y="3325825"/>
            <a:ext cx="1840138" cy="3088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oli-b\Desktop\БУДАПЕЩА\работа\236146032_2921929424724006_2852655200774233892_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179" y="3162648"/>
            <a:ext cx="2438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3747" y="516827"/>
            <a:ext cx="11652531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Franklin Gothic Medium"/>
                <a:ea typeface="+mj-ea"/>
                <a:cs typeface="+mj-cs"/>
              </a:rPr>
              <a:t>ЦЕЛИ НА ПРОЕКТА </a:t>
            </a:r>
            <a:r>
              <a:rPr kumimoji="0" lang="ru-RU" sz="2000" b="1" i="0" u="none" strike="noStrike" kern="120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Franklin Gothic Medium"/>
                <a:ea typeface="+mj-ea"/>
                <a:cs typeface="+mj-cs"/>
              </a:rPr>
              <a:t/>
            </a:r>
            <a:br>
              <a:rPr kumimoji="0" lang="ru-RU" sz="2000" b="1" i="0" u="none" strike="noStrike" kern="1200" normalizeH="0" baseline="0" noProof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/>
            </a:r>
            <a:b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0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Franklin Gothic Medium"/>
                <a:ea typeface="+mj-ea"/>
                <a:cs typeface="+mj-cs"/>
              </a:rPr>
              <a:t>	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1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. Повишаване професионалните знания и умения, социалните и езиковите компетенции на учениците, обучаващи се по специалностите електрически машини и апарати, машини и съоръжения за заваряване и екскурзоводско обслужване - на базата на новите знания и умения, придобити по време на учебната практика в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Будапеща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,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Унгария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, младите хора ще добият самочувствието, че са конкурентноспособни, ще  имат повече желание за личностно развитие и самоусъвършенстване.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            2. Актуализация на учебното съдържание и преподаване в съответствие на нуждите на бизнеса – както професионалното обучение, така и преподаването на чужд език по професиите. очакваме да почерпим идеи и да обогатим нашите преподавателски практики така, че те да отговарят на повишените изисквания на самите ученици, но и на потребностите на реалната работна среда, предлагана от местните бизнеси. </a:t>
            </a:r>
            <a:b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	3. Повишаване качеството на преподавателската работа - на базата на участието в проекта на двама преподаватели в качеството им на придружаващи ученическата група. участието в проекта ще бъде мотивиращо и източник на нови идеи за работата, но в по-широк аспект, възможностите за професионални контакти в чужбина ще бъде отличен стимул и повод за повисоко професионално самочувствие за учителите от нашата гимназия.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94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8C4FE664-4192-4115-9D26-8DB903E28334}"/>
              </a:ext>
            </a:extLst>
          </p:cNvPr>
          <p:cNvSpPr txBox="1"/>
          <p:nvPr/>
        </p:nvSpPr>
        <p:spPr>
          <a:xfrm>
            <a:off x="718793" y="257708"/>
            <a:ext cx="996177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bg-BG" sz="3600" dirty="0">
                <a:latin typeface="+mj-lt"/>
              </a:rPr>
              <a:t>Работа в реална работна </a:t>
            </a:r>
            <a:r>
              <a:rPr lang="bg-BG" sz="3600" dirty="0" smtClean="0">
                <a:latin typeface="+mj-lt"/>
              </a:rPr>
              <a:t>среда</a:t>
            </a:r>
          </a:p>
          <a:p>
            <a:pPr algn="ctr"/>
            <a:r>
              <a:rPr lang="bg-BG" sz="3600" dirty="0" smtClean="0">
                <a:latin typeface="+mj-lt"/>
              </a:rPr>
              <a:t>в </a:t>
            </a:r>
            <a:r>
              <a:rPr lang="bg-BG" sz="3600" dirty="0">
                <a:latin typeface="+mj-lt"/>
              </a:rPr>
              <a:t>приемаща  фирма </a:t>
            </a:r>
            <a:r>
              <a:rPr lang="bg-BG" sz="2800" b="1" kern="1200" dirty="0">
                <a:solidFill>
                  <a:prstClr val="black"/>
                </a:solidFill>
                <a:latin typeface="+mj-lt"/>
                <a:cs typeface="Calibri"/>
              </a:rPr>
              <a:t>„</a:t>
            </a:r>
            <a:r>
              <a:rPr lang="en-US" sz="2800" b="1" kern="1200" dirty="0" err="1">
                <a:solidFill>
                  <a:prstClr val="black"/>
                </a:solidFill>
                <a:latin typeface="+mj-lt"/>
                <a:cs typeface="Calibri"/>
              </a:rPr>
              <a:t>Fogado</a:t>
            </a:r>
            <a:r>
              <a:rPr lang="en-US" sz="2800" b="1" kern="1200" dirty="0">
                <a:solidFill>
                  <a:prstClr val="black"/>
                </a:solidFill>
                <a:latin typeface="+mj-lt"/>
                <a:cs typeface="Calibri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+mj-lt"/>
                <a:cs typeface="Calibri"/>
              </a:rPr>
              <a:t>intezmenu</a:t>
            </a:r>
            <a:r>
              <a:rPr lang="en-US" sz="2800" b="1" kern="1200" dirty="0">
                <a:solidFill>
                  <a:prstClr val="black"/>
                </a:solidFill>
                <a:latin typeface="+mj-lt"/>
                <a:cs typeface="Calibri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+mj-lt"/>
                <a:cs typeface="Calibri"/>
              </a:rPr>
              <a:t>Ilogistic</a:t>
            </a:r>
            <a:r>
              <a:rPr lang="bg-BG" sz="2800" b="1" kern="1200" dirty="0">
                <a:solidFill>
                  <a:prstClr val="black"/>
                </a:solidFill>
                <a:latin typeface="+mj-lt"/>
                <a:cs typeface="Calibri"/>
              </a:rPr>
              <a:t>“</a:t>
            </a:r>
            <a:r>
              <a:rPr lang="en-US" sz="2800" b="1" kern="1200" dirty="0">
                <a:solidFill>
                  <a:prstClr val="black"/>
                </a:solidFill>
                <a:latin typeface="+mj-lt"/>
                <a:cs typeface="Calibri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+mj-lt"/>
                <a:cs typeface="Calibri"/>
              </a:rPr>
              <a:t>Kft</a:t>
            </a:r>
            <a:endParaRPr lang="bg-BG" sz="2800" dirty="0" smtClean="0">
              <a:latin typeface="+mj-lt"/>
            </a:endParaRPr>
          </a:p>
          <a:p>
            <a:pPr algn="ctr"/>
            <a:r>
              <a:rPr lang="bg-BG" sz="3600" dirty="0" smtClean="0">
                <a:latin typeface="+mj-lt"/>
              </a:rPr>
              <a:t>за </a:t>
            </a:r>
            <a:r>
              <a:rPr lang="bg-BG" sz="3600" dirty="0">
                <a:latin typeface="+mj-lt"/>
              </a:rPr>
              <a:t>специалност „Машини и съоръжения за заваряване“</a:t>
            </a:r>
            <a:endParaRPr lang="en-US" sz="3600" dirty="0"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386" y="2307087"/>
            <a:ext cx="323691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29" y="2756458"/>
            <a:ext cx="3743325" cy="279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750" y="1979378"/>
            <a:ext cx="3236912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715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4" descr="Картина, която съдържа текст, закрито, маса, работна маса&#10;&#10;Описанието е генерирано автоматично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056" y="2378725"/>
            <a:ext cx="2621589" cy="338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oli-b\Downloads\234296303_663324125068907_5587779510720268359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891" y="1205377"/>
            <a:ext cx="21875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i-b\Downloads\243496452_375126514322231_643142579363224324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074" y="2338598"/>
            <a:ext cx="2602596" cy="347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oli-b\Downloads\243201782_244965097573606_380434958601728186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57" y="1205377"/>
            <a:ext cx="2695723" cy="3594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effectLst/>
              </a:rPr>
              <a:t>В свободното време</a:t>
            </a:r>
            <a:endParaRPr dirty="0">
              <a:effectLst/>
            </a:endParaRPr>
          </a:p>
        </p:txBody>
      </p:sp>
      <p:pic>
        <p:nvPicPr>
          <p:cNvPr id="183" name="Google Shape;183;p16" descr="C:\Users\oli-b\Desktop\БУДАПЕЩА\парламент\20210802_182355.jpg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791581" y="358522"/>
            <a:ext cx="2828582" cy="2926844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pic>
        <p:nvPicPr>
          <p:cNvPr id="184" name="Google Shape;184;p16" descr="C:\Users\oli-b\Desktop\БУДАПЕЩА\пушкаш арена\20210808_14245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34697" y="1240615"/>
            <a:ext cx="2858544" cy="21439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85" name="Google Shape;185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5542" y="1424199"/>
            <a:ext cx="3030543" cy="217413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86" name="Google Shape;18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60813" y="3857487"/>
            <a:ext cx="3404307" cy="2553225"/>
          </a:xfrm>
          <a:prstGeom prst="rect">
            <a:avLst/>
          </a:prstGeom>
          <a:noFill/>
          <a:ln>
            <a:noFill/>
          </a:ln>
          <a:effectLst>
            <a:innerShdw blurRad="114300">
              <a:prstClr val="black"/>
            </a:innerShdw>
          </a:effectLst>
        </p:spPr>
      </p:pic>
      <p:pic>
        <p:nvPicPr>
          <p:cNvPr id="187" name="Google Shape;18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06460" y="3857487"/>
            <a:ext cx="3720501" cy="2635251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E5CD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f300256240_0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15097" y="0"/>
            <a:ext cx="5159825" cy="319107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95" name="Google Shape;195;gf300256240_0_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4154" y="276099"/>
            <a:ext cx="4305450" cy="29149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96" name="Google Shape;196;gf300256240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3975" y="3736631"/>
            <a:ext cx="5762025" cy="25929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97" name="Google Shape;197;gf300256240_0_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7363" y="3534009"/>
            <a:ext cx="4853851" cy="280882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4966495" y="3272399"/>
            <a:ext cx="3858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kern="1200" cap="all" dirty="0">
                <a:solidFill>
                  <a:srgbClr val="4E3B30"/>
                </a:solidFill>
                <a:effectLst/>
                <a:latin typeface="Franklin Gothic Medium"/>
                <a:ea typeface="+mj-ea"/>
                <a:cs typeface="+mj-cs"/>
              </a:rPr>
              <a:t>В свободното време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9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f300256240_0_24"/>
          <p:cNvPicPr preferRelativeResize="0"/>
          <p:nvPr/>
        </p:nvPicPr>
        <p:blipFill rotWithShape="1">
          <a:blip r:embed="rId3">
            <a:alphaModFix/>
          </a:blip>
          <a:srcRect l="2630" t="20688" r="-2630" b="12052"/>
          <a:stretch/>
        </p:blipFill>
        <p:spPr>
          <a:xfrm>
            <a:off x="5073706" y="317639"/>
            <a:ext cx="7327075" cy="3063834"/>
          </a:xfrm>
          <a:prstGeom prst="rect">
            <a:avLst/>
          </a:prstGeom>
          <a:noFill/>
          <a:ln>
            <a:noFill/>
          </a:ln>
          <a:scene3d>
            <a:camera prst="perspectiveContrastingLeftFacing"/>
            <a:lightRig rig="threePt" dir="t"/>
          </a:scene3d>
        </p:spPr>
      </p:pic>
      <p:pic>
        <p:nvPicPr>
          <p:cNvPr id="205" name="Google Shape;205;gf300256240_0_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00000">
            <a:off x="777683" y="662916"/>
            <a:ext cx="3619752" cy="460762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63500"/>
          </a:effectLst>
        </p:spPr>
      </p:pic>
      <p:pic>
        <p:nvPicPr>
          <p:cNvPr id="206" name="Google Shape;206;gf300256240_0_24"/>
          <p:cNvPicPr preferRelativeResize="0"/>
          <p:nvPr/>
        </p:nvPicPr>
        <p:blipFill rotWithShape="1">
          <a:blip r:embed="rId5">
            <a:alphaModFix/>
          </a:blip>
          <a:srcRect l="20433" t="18857" r="22038"/>
          <a:stretch/>
        </p:blipFill>
        <p:spPr>
          <a:xfrm>
            <a:off x="4952325" y="2966730"/>
            <a:ext cx="3177203" cy="379416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Rectangle 1"/>
          <p:cNvSpPr/>
          <p:nvPr/>
        </p:nvSpPr>
        <p:spPr>
          <a:xfrm>
            <a:off x="8362103" y="5201254"/>
            <a:ext cx="33408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kern="1200" cap="all" dirty="0">
                <a:solidFill>
                  <a:srgbClr val="4E3B30"/>
                </a:solidFill>
                <a:effectLst/>
                <a:latin typeface="Franklin Gothic Medium"/>
                <a:ea typeface="+mj-ea"/>
                <a:cs typeface="+mj-cs"/>
              </a:rPr>
              <a:t>В свободното време</a:t>
            </a:r>
            <a:endParaRPr lang="en-US" sz="2400" b="1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gf300256240_0_33"/>
          <p:cNvPicPr preferRelativeResize="0"/>
          <p:nvPr/>
        </p:nvPicPr>
        <p:blipFill rotWithShape="1">
          <a:blip r:embed="rId3">
            <a:alphaModFix/>
          </a:blip>
          <a:srcRect b="7192"/>
          <a:stretch/>
        </p:blipFill>
        <p:spPr>
          <a:xfrm>
            <a:off x="517890" y="370022"/>
            <a:ext cx="4196361" cy="482117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214" name="Google Shape;214;gf300256240_0_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341968">
            <a:off x="6521999" y="296882"/>
            <a:ext cx="4890187" cy="37619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215" name="Google Shape;215;gf300256240_0_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32142" y="4182067"/>
            <a:ext cx="5704385" cy="2477416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Rectangle 1"/>
          <p:cNvSpPr/>
          <p:nvPr/>
        </p:nvSpPr>
        <p:spPr>
          <a:xfrm>
            <a:off x="226577" y="5297888"/>
            <a:ext cx="4914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kern="1200" cap="all" dirty="0">
                <a:solidFill>
                  <a:srgbClr val="4E3B30"/>
                </a:solidFill>
                <a:effectLst/>
                <a:latin typeface="Franklin Gothic Medium"/>
                <a:ea typeface="+mj-ea"/>
                <a:cs typeface="+mj-cs"/>
              </a:rPr>
              <a:t>В свободното време</a:t>
            </a:r>
            <a:endParaRPr lang="en-US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7"/>
          <p:cNvSpPr txBox="1">
            <a:spLocks noGrp="1"/>
          </p:cNvSpPr>
          <p:nvPr>
            <p:ph type="ctrTitle"/>
          </p:nvPr>
        </p:nvSpPr>
        <p:spPr>
          <a:xfrm>
            <a:off x="1202100" y="72670"/>
            <a:ext cx="9144000" cy="13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81635" marR="51943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6000"/>
              <a:buFont typeface="Arial"/>
              <a:buNone/>
            </a:pPr>
            <a:r>
              <a:rPr lang="ru-RU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ru-RU" b="1" dirty="0" smtClean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-RU" b="1" dirty="0" smtClean="0">
                <a:solidFill>
                  <a:schemeClr val="tx1"/>
                </a:solidFill>
                <a:effectLst/>
                <a:latin typeface="Arial"/>
                <a:ea typeface="Arial"/>
                <a:cs typeface="Arial"/>
                <a:sym typeface="Arial"/>
              </a:rPr>
              <a:t>СЕРТИФИКАТИ</a:t>
            </a:r>
            <a:endParaRPr sz="4800" dirty="0">
              <a:solidFill>
                <a:schemeClr val="tx1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932841" y="175767"/>
            <a:ext cx="2050652" cy="34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9123332" y="-102204"/>
            <a:ext cx="2013209" cy="3223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C:\Users\oli-b\Downloads\243454641_600183321362947_7805652580030522038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739" y="2869900"/>
            <a:ext cx="2382189" cy="360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oli-b\Downloads\243514577_1100500924094754_8080423000115758035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81" y="1256980"/>
            <a:ext cx="2816028" cy="408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552" y="378517"/>
            <a:ext cx="11277600" cy="1222375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ru-RU" sz="2400" b="1" kern="0" cap="none" dirty="0">
                <a:solidFill>
                  <a:schemeClr val="tx1"/>
                </a:solidFill>
                <a:effectLst/>
                <a:latin typeface="Arial"/>
                <a:cs typeface="Arial"/>
                <a:sym typeface="Arial"/>
              </a:rPr>
              <a:t>КОМПЕТЕНЦИИ, ПРИДОБИТИ ПО ВРЕМЕ НА МОБИЛНОСТТА</a:t>
            </a:r>
            <a:r>
              <a:rPr lang="en-US" sz="2400" b="1" kern="0" cap="none" dirty="0">
                <a:solidFill>
                  <a:schemeClr val="tx1"/>
                </a:solidFill>
                <a:effectLst/>
                <a:latin typeface="Arial"/>
                <a:cs typeface="Arial"/>
                <a:sym typeface="Arial"/>
              </a:rPr>
              <a:t/>
            </a:r>
            <a:br>
              <a:rPr lang="en-US" sz="2400" b="1" kern="0" cap="none" dirty="0">
                <a:solidFill>
                  <a:schemeClr val="tx1"/>
                </a:solidFill>
                <a:effectLst/>
                <a:latin typeface="Arial"/>
                <a:cs typeface="Arial"/>
                <a:sym typeface="Arial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127" y="1221897"/>
            <a:ext cx="1135312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Запознаване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със сферите на </a:t>
            </a:r>
            <a:r>
              <a:rPr lang="bg-BG" sz="2000" b="1" dirty="0">
                <a:solidFill>
                  <a:schemeClr val="tx1"/>
                </a:solidFill>
                <a:latin typeface="Franklin Gothic Book"/>
              </a:rPr>
              <a:t>дейност на приемащите </a:t>
            </a:r>
            <a:r>
              <a:rPr lang="bg-BG" sz="2000" b="1" dirty="0" smtClean="0">
                <a:solidFill>
                  <a:schemeClr val="tx1"/>
                </a:solidFill>
                <a:latin typeface="Franklin Gothic Book"/>
              </a:rPr>
              <a:t>фирми</a:t>
            </a:r>
            <a:endParaRPr lang="en-US" sz="2000" b="1" dirty="0" smtClean="0">
              <a:solidFill>
                <a:schemeClr val="tx1"/>
              </a:solidFill>
              <a:latin typeface="Franklin Gothic Book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Знания и умения за работа в </a:t>
            </a:r>
            <a:r>
              <a:rPr lang="bg-BG" sz="2000" b="1" dirty="0" smtClean="0">
                <a:solidFill>
                  <a:schemeClr val="tx1"/>
                </a:solidFill>
                <a:latin typeface="Franklin Gothic Book"/>
              </a:rPr>
              <a:t>реална </a:t>
            </a:r>
            <a:r>
              <a:rPr lang="bg-BG" sz="2000" b="1" dirty="0">
                <a:solidFill>
                  <a:schemeClr val="tx1"/>
                </a:solidFill>
                <a:latin typeface="Franklin Gothic Book"/>
              </a:rPr>
              <a:t>работна среда</a:t>
            </a:r>
            <a:endParaRPr lang="ru-RU" sz="2000" b="1" dirty="0">
              <a:solidFill>
                <a:schemeClr val="tx1"/>
              </a:solidFill>
              <a:latin typeface="Franklin Gothic Book"/>
            </a:endParaRP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 Работа в екип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 Развиване на качествата: точност, прецизност, акуратност</a:t>
            </a:r>
          </a:p>
          <a:p>
            <a:pPr lvl="0"/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 Професионални компетенции и практически умения </a:t>
            </a:r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 </a:t>
            </a:r>
            <a:endParaRPr lang="en-US" sz="2000" b="1" dirty="0" smtClean="0">
              <a:solidFill>
                <a:schemeClr val="tx1"/>
              </a:solidFill>
              <a:latin typeface="Franklin Gothic Book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Подобрени езикови умения по английски </a:t>
            </a:r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език</a:t>
            </a:r>
            <a:endParaRPr lang="en-US" sz="2000" b="1" dirty="0" smtClean="0">
              <a:solidFill>
                <a:schemeClr val="tx1"/>
              </a:solidFill>
              <a:latin typeface="Franklin Gothic Book"/>
            </a:endParaRP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Подобряване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на способността за по-бърза адаптация в прехода между  училището и първото работно място </a:t>
            </a: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Умения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за разпознаване на историята, традициите и културата на чужда страна чрез символите и паметниците на културата, придобити чрез културната програма и способността да се оцени стойността на различните култури </a:t>
            </a:r>
          </a:p>
          <a:p>
            <a:pPr lvl="0"/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 Развиване </a:t>
            </a:r>
            <a:r>
              <a:rPr lang="ru-RU" sz="2000" b="1" dirty="0">
                <a:solidFill>
                  <a:schemeClr val="tx1"/>
                </a:solidFill>
                <a:latin typeface="Franklin Gothic Book"/>
              </a:rPr>
              <a:t>на капацитета за по-голяма толерантност към ценностите и поведението на други лица, самообразование и самоконтрол в междукултурна среда и по-бързо адаптиране към социалния и трудовия живот в чужда </a:t>
            </a:r>
            <a:r>
              <a:rPr lang="ru-RU" sz="2000" b="1" dirty="0" smtClean="0">
                <a:solidFill>
                  <a:schemeClr val="tx1"/>
                </a:solidFill>
                <a:latin typeface="Franklin Gothic Book"/>
              </a:rPr>
              <a:t>страна</a:t>
            </a:r>
            <a:endParaRPr lang="en-US" sz="2000" b="1" dirty="0">
              <a:solidFill>
                <a:schemeClr val="tx1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5410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5A87D2E5-09A0-4410-A678-CA7B0109FF85}"/>
              </a:ext>
            </a:extLst>
          </p:cNvPr>
          <p:cNvSpPr txBox="1"/>
          <p:nvPr/>
        </p:nvSpPr>
        <p:spPr>
          <a:xfrm>
            <a:off x="1999694" y="720562"/>
            <a:ext cx="60945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800" b="1" dirty="0"/>
              <a:t>ПОСТИГНАТИ </a:t>
            </a:r>
            <a:r>
              <a:rPr lang="bg-BG" sz="2800" b="1" dirty="0" smtClean="0"/>
              <a:t> РЕЗУЛТАТИ</a:t>
            </a:r>
            <a:endParaRPr lang="en-US" sz="2800" b="1" dirty="0"/>
          </a:p>
        </p:txBody>
      </p:sp>
      <p:sp>
        <p:nvSpPr>
          <p:cNvPr id="2" name="Rectangle 1"/>
          <p:cNvSpPr/>
          <p:nvPr/>
        </p:nvSpPr>
        <p:spPr>
          <a:xfrm>
            <a:off x="525982" y="2186705"/>
            <a:ext cx="10916156" cy="2899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marR="681355" lvl="1" indent="-285750" eaLnBrk="0" hangingPunct="0">
              <a:lnSpc>
                <a:spcPct val="103000"/>
              </a:lnSpc>
              <a:spcBef>
                <a:spcPts val="445"/>
              </a:spcBef>
              <a:buFont typeface="Wingdings"/>
              <a:buChar char=""/>
              <a:tabLst>
                <a:tab pos="958850" algn="l"/>
              </a:tabLst>
            </a:pPr>
            <a:r>
              <a:rPr lang="en-US" sz="2400" b="1" dirty="0" err="1">
                <a:latin typeface="+mn-lt"/>
                <a:ea typeface="Times New Roman"/>
              </a:rPr>
              <a:t>Придобиване</a:t>
            </a:r>
            <a:r>
              <a:rPr lang="en-US" sz="2400" b="1" spc="60" dirty="0">
                <a:latin typeface="+mn-lt"/>
                <a:ea typeface="Times New Roman"/>
              </a:rPr>
              <a:t> </a:t>
            </a:r>
            <a:r>
              <a:rPr lang="en-US" sz="2400" b="1" dirty="0">
                <a:latin typeface="+mn-lt"/>
                <a:ea typeface="Times New Roman"/>
              </a:rPr>
              <a:t>и</a:t>
            </a:r>
            <a:r>
              <a:rPr lang="en-US" sz="2400" b="1" spc="90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подобряване</a:t>
            </a:r>
            <a:r>
              <a:rPr lang="en-US" sz="2400" b="1" spc="80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spc="7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професионални</a:t>
            </a:r>
            <a:r>
              <a:rPr lang="en-US" sz="2400" b="1" spc="90" dirty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знания</a:t>
            </a:r>
            <a:r>
              <a:rPr lang="bg-BG" sz="2400" b="1" dirty="0" smtClean="0">
                <a:latin typeface="+mn-lt"/>
                <a:ea typeface="Times New Roman"/>
              </a:rPr>
              <a:t> и </a:t>
            </a:r>
            <a:r>
              <a:rPr lang="en-US" sz="2400" b="1" spc="85" dirty="0" smtClean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умения</a:t>
            </a:r>
            <a:r>
              <a:rPr lang="en-US" sz="2400" b="1" dirty="0" smtClean="0">
                <a:latin typeface="+mn-lt"/>
                <a:ea typeface="Times New Roman"/>
              </a:rPr>
              <a:t>,</a:t>
            </a:r>
            <a:r>
              <a:rPr lang="en-US" sz="2400" b="1" spc="5" dirty="0" smtClean="0">
                <a:latin typeface="+mn-lt"/>
                <a:ea typeface="Times New Roman"/>
              </a:rPr>
              <a:t> </a:t>
            </a:r>
            <a:r>
              <a:rPr lang="bg-BG" sz="2400" b="1" dirty="0" smtClean="0">
                <a:latin typeface="+mn-lt"/>
                <a:ea typeface="Times New Roman"/>
              </a:rPr>
              <a:t>отговарящи съвременните изисквания </a:t>
            </a:r>
            <a:r>
              <a:rPr lang="en-US" sz="2400" b="1" spc="-15" dirty="0" smtClean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пазара</a:t>
            </a:r>
            <a:r>
              <a:rPr lang="en-US" sz="2400" b="1" spc="-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spc="-1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труда</a:t>
            </a:r>
            <a:endParaRPr lang="en-US" sz="2400" b="1" dirty="0">
              <a:latin typeface="+mn-lt"/>
              <a:ea typeface="Times New Roman"/>
            </a:endParaRPr>
          </a:p>
          <a:p>
            <a:pPr marL="742950" lvl="1" indent="-285750" eaLnBrk="0" hangingPunct="0">
              <a:spcBef>
                <a:spcPts val="445"/>
              </a:spcBef>
              <a:buFont typeface="Wingdings"/>
              <a:buChar char=""/>
              <a:tabLst>
                <a:tab pos="958850" algn="l"/>
              </a:tabLst>
            </a:pPr>
            <a:r>
              <a:rPr lang="en-US" sz="2400" b="1" dirty="0" err="1">
                <a:latin typeface="+mn-lt"/>
                <a:ea typeface="Times New Roman"/>
              </a:rPr>
              <a:t>Повишаване</a:t>
            </a:r>
            <a:r>
              <a:rPr lang="en-US" sz="2400" b="1" spc="-50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нивото</a:t>
            </a:r>
            <a:r>
              <a:rPr lang="en-US" sz="2400" b="1" spc="-5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spc="-6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езиковите</a:t>
            </a:r>
            <a:r>
              <a:rPr lang="en-US" sz="2400" b="1" spc="-60" dirty="0">
                <a:latin typeface="+mn-lt"/>
                <a:ea typeface="Times New Roman"/>
              </a:rPr>
              <a:t> </a:t>
            </a:r>
            <a:r>
              <a:rPr lang="bg-BG" sz="2400" b="1" dirty="0" smtClean="0">
                <a:latin typeface="+mn-lt"/>
                <a:ea typeface="Times New Roman"/>
              </a:rPr>
              <a:t>знания</a:t>
            </a:r>
            <a:endParaRPr lang="en-US" sz="2400" b="1" dirty="0">
              <a:latin typeface="+mn-lt"/>
              <a:ea typeface="Times New Roman"/>
            </a:endParaRPr>
          </a:p>
          <a:p>
            <a:pPr marL="742950" marR="680085" lvl="1" indent="-285750" eaLnBrk="0" hangingPunct="0">
              <a:lnSpc>
                <a:spcPct val="103000"/>
              </a:lnSpc>
              <a:spcBef>
                <a:spcPts val="525"/>
              </a:spcBef>
              <a:buFont typeface="Wingdings"/>
              <a:buChar char=""/>
              <a:tabLst>
                <a:tab pos="958850" algn="l"/>
                <a:tab pos="2275205" algn="l"/>
                <a:tab pos="2724785" algn="l"/>
                <a:tab pos="4257675" algn="l"/>
                <a:tab pos="4685030" algn="l"/>
                <a:tab pos="6579870" algn="l"/>
                <a:tab pos="6901180" algn="l"/>
              </a:tabLst>
            </a:pPr>
            <a:r>
              <a:rPr lang="en-US" sz="2400" b="1" dirty="0" err="1">
                <a:latin typeface="+mn-lt"/>
                <a:ea typeface="Times New Roman"/>
              </a:rPr>
              <a:t>Развиване</a:t>
            </a:r>
            <a:r>
              <a:rPr lang="en-US" sz="2400" b="1" dirty="0">
                <a:latin typeface="+mn-lt"/>
                <a:ea typeface="Times New Roman"/>
              </a:rPr>
              <a:t>	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dirty="0">
                <a:latin typeface="+mn-lt"/>
                <a:ea typeface="Times New Roman"/>
              </a:rPr>
              <a:t>	</a:t>
            </a:r>
            <a:r>
              <a:rPr lang="en-US" sz="2400" b="1" dirty="0" err="1">
                <a:latin typeface="+mn-lt"/>
                <a:ea typeface="Times New Roman"/>
              </a:rPr>
              <a:t>способности</a:t>
            </a:r>
            <a:r>
              <a:rPr lang="en-US" sz="2400" b="1" dirty="0">
                <a:latin typeface="+mn-lt"/>
                <a:ea typeface="Times New Roman"/>
              </a:rPr>
              <a:t>	</a:t>
            </a:r>
            <a:r>
              <a:rPr lang="en-US" sz="2400" b="1" dirty="0" err="1" smtClean="0">
                <a:latin typeface="+mn-lt"/>
                <a:ea typeface="Times New Roman"/>
              </a:rPr>
              <a:t>за</a:t>
            </a:r>
            <a:r>
              <a:rPr lang="bg-BG" sz="2400" b="1" dirty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професионална</a:t>
            </a:r>
            <a:r>
              <a:rPr lang="en-US" sz="2400" b="1" dirty="0">
                <a:latin typeface="+mn-lt"/>
                <a:ea typeface="Times New Roman"/>
              </a:rPr>
              <a:t>	</a:t>
            </a:r>
            <a:r>
              <a:rPr lang="en-US" sz="2400" b="1" dirty="0" smtClean="0">
                <a:latin typeface="+mn-lt"/>
                <a:ea typeface="Times New Roman"/>
              </a:rPr>
              <a:t>и</a:t>
            </a:r>
            <a:r>
              <a:rPr lang="bg-BG" sz="2400" b="1" dirty="0" smtClean="0">
                <a:latin typeface="+mn-lt"/>
                <a:ea typeface="Times New Roman"/>
              </a:rPr>
              <a:t> </a:t>
            </a:r>
            <a:r>
              <a:rPr lang="en-US" sz="2400" b="1" spc="-5" dirty="0" err="1" smtClean="0">
                <a:latin typeface="+mn-lt"/>
                <a:ea typeface="Times New Roman"/>
              </a:rPr>
              <a:t>социална</a:t>
            </a:r>
            <a:r>
              <a:rPr lang="en-US" sz="2400" b="1" spc="-490" dirty="0" smtClean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адаптация</a:t>
            </a:r>
            <a:r>
              <a:rPr lang="bg-BG" sz="2400" b="1" dirty="0" smtClean="0">
                <a:latin typeface="+mn-lt"/>
                <a:ea typeface="Times New Roman"/>
              </a:rPr>
              <a:t> в реална работна среда</a:t>
            </a:r>
            <a:endParaRPr lang="en-US" sz="2400" b="1" dirty="0">
              <a:latin typeface="+mn-lt"/>
              <a:ea typeface="Times New Roman"/>
            </a:endParaRPr>
          </a:p>
          <a:p>
            <a:pPr marL="742950" marR="678815" lvl="1" indent="-285750" eaLnBrk="0" hangingPunct="0">
              <a:lnSpc>
                <a:spcPct val="103000"/>
              </a:lnSpc>
              <a:spcBef>
                <a:spcPts val="450"/>
              </a:spcBef>
              <a:buFont typeface="Wingdings"/>
              <a:buChar char=""/>
              <a:tabLst>
                <a:tab pos="958850" algn="l"/>
                <a:tab pos="4716780" algn="l"/>
                <a:tab pos="7451090" algn="l"/>
              </a:tabLst>
            </a:pPr>
            <a:r>
              <a:rPr lang="en-US" sz="2400" b="1" dirty="0" err="1">
                <a:latin typeface="+mn-lt"/>
                <a:ea typeface="Times New Roman"/>
              </a:rPr>
              <a:t>Изграждане</a:t>
            </a:r>
            <a:r>
              <a:rPr lang="en-US" sz="2400" b="1" spc="310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на</a:t>
            </a:r>
            <a:r>
              <a:rPr lang="en-US" sz="2400" b="1" spc="315" dirty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самочувствие</a:t>
            </a:r>
            <a:r>
              <a:rPr lang="en-US" sz="2400" b="1" spc="325" dirty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за</a:t>
            </a:r>
            <a:r>
              <a:rPr lang="en-US" sz="2400" b="1" spc="-485" dirty="0" smtClean="0">
                <a:latin typeface="+mn-lt"/>
                <a:ea typeface="Times New Roman"/>
              </a:rPr>
              <a:t> </a:t>
            </a:r>
            <a:r>
              <a:rPr lang="bg-BG" sz="2400" b="1" spc="-485" dirty="0" smtClean="0">
                <a:latin typeface="+mn-lt"/>
                <a:ea typeface="Times New Roman"/>
              </a:rPr>
              <a:t> </a:t>
            </a:r>
            <a:r>
              <a:rPr lang="en-US" sz="2400" b="1" dirty="0" err="1" smtClean="0">
                <a:latin typeface="+mn-lt"/>
                <a:ea typeface="Times New Roman"/>
              </a:rPr>
              <a:t>успешна</a:t>
            </a:r>
            <a:r>
              <a:rPr lang="en-US" sz="2400" b="1" spc="25" dirty="0" smtClean="0">
                <a:latin typeface="+mn-lt"/>
                <a:ea typeface="Times New Roman"/>
              </a:rPr>
              <a:t> </a:t>
            </a:r>
            <a:r>
              <a:rPr lang="en-US" sz="2400" b="1" dirty="0" err="1">
                <a:latin typeface="+mn-lt"/>
                <a:ea typeface="Times New Roman"/>
              </a:rPr>
              <a:t>реализация</a:t>
            </a:r>
            <a:r>
              <a:rPr lang="en-US" sz="2400" b="1" spc="-15" dirty="0">
                <a:latin typeface="+mn-lt"/>
                <a:ea typeface="Times New Roman"/>
              </a:rPr>
              <a:t> </a:t>
            </a:r>
            <a:r>
              <a:rPr lang="bg-BG" sz="2400" b="1" spc="-15" dirty="0" smtClean="0">
                <a:latin typeface="+mn-lt"/>
                <a:ea typeface="Times New Roman"/>
              </a:rPr>
              <a:t>в конкурентна среда </a:t>
            </a:r>
            <a:endParaRPr lang="en-US" sz="2400" b="1" dirty="0">
              <a:latin typeface="+mn-lt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8180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8F818B2E-BAE7-4854-8519-96C744D6BB7E}"/>
              </a:ext>
            </a:extLst>
          </p:cNvPr>
          <p:cNvSpPr txBox="1"/>
          <p:nvPr/>
        </p:nvSpPr>
        <p:spPr>
          <a:xfrm>
            <a:off x="1367554" y="701617"/>
            <a:ext cx="94514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+mj-lt"/>
              </a:rPr>
              <a:t>ІІІ ЕТАП </a:t>
            </a:r>
            <a:endParaRPr lang="ru-RU" sz="3200" b="1" dirty="0" smtClean="0">
              <a:latin typeface="+mj-lt"/>
            </a:endParaRPr>
          </a:p>
          <a:p>
            <a:pPr algn="ctr"/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Популяризиране </a:t>
            </a:r>
            <a:r>
              <a:rPr lang="ru-RU" sz="3200" b="1" dirty="0">
                <a:latin typeface="+mj-lt"/>
              </a:rPr>
              <a:t>и разпространение </a:t>
            </a:r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на </a:t>
            </a:r>
            <a:r>
              <a:rPr lang="ru-RU" sz="3200" b="1" dirty="0">
                <a:latin typeface="+mj-lt"/>
              </a:rPr>
              <a:t>резултатите </a:t>
            </a:r>
            <a:endParaRPr lang="ru-RU" sz="3200" b="1" dirty="0" smtClean="0">
              <a:latin typeface="+mj-lt"/>
            </a:endParaRPr>
          </a:p>
          <a:p>
            <a:pPr algn="ctr"/>
            <a:r>
              <a:rPr lang="ru-RU" sz="3200" b="1" dirty="0" smtClean="0">
                <a:latin typeface="+mj-lt"/>
              </a:rPr>
              <a:t>от </a:t>
            </a:r>
            <a:r>
              <a:rPr lang="ru-RU" sz="3200" b="1" dirty="0">
                <a:latin typeface="+mj-lt"/>
              </a:rPr>
              <a:t>мобилността от 15.08.2021 г. </a:t>
            </a:r>
            <a:r>
              <a:rPr lang="ru-RU" sz="3200" b="1" dirty="0" smtClean="0">
                <a:latin typeface="+mj-lt"/>
              </a:rPr>
              <a:t>До 31.10.2021 </a:t>
            </a:r>
            <a:r>
              <a:rPr lang="ru-RU" sz="3200" b="1" dirty="0">
                <a:latin typeface="+mj-lt"/>
              </a:rPr>
              <a:t>г.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53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7430" y="1024968"/>
            <a:ext cx="1110227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Очаквано въздействие на проекта в дългосрочен аспект: </a:t>
            </a:r>
            <a:br>
              <a:rPr kumimoji="0" lang="ru-RU" sz="2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2426" y="2947928"/>
            <a:ext cx="101555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1. Повишаване възможностите за трудова реализация на нашите ученици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2. Разширяване спектъра от международни партньорства за обмяна на опит и добри практики 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Medium"/>
                <a:ea typeface="+mj-ea"/>
                <a:cs typeface="+mj-cs"/>
              </a:rPr>
              <a:t>3. Преодоляване на социалната изолация на учениците от региона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087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B453C749-343D-4461-8ED9-41BAD43EACFE}"/>
              </a:ext>
            </a:extLst>
          </p:cNvPr>
          <p:cNvSpPr txBox="1"/>
          <p:nvPr/>
        </p:nvSpPr>
        <p:spPr>
          <a:xfrm>
            <a:off x="428878" y="332234"/>
            <a:ext cx="11564855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+mn-lt"/>
              </a:rPr>
              <a:t>ДЕЙНОСТИ ПО РАЗПРОСТРАНЕНИЕ НА РЕЗУЛТАТИТЕ </a:t>
            </a:r>
            <a:endParaRPr lang="ru-RU" sz="2800" b="1" dirty="0" smtClean="0">
              <a:latin typeface="+mn-lt"/>
            </a:endParaRPr>
          </a:p>
          <a:p>
            <a:endParaRPr lang="ru-RU" sz="2400" b="1" dirty="0">
              <a:latin typeface="+mn-lt"/>
            </a:endParaRPr>
          </a:p>
          <a:p>
            <a:endParaRPr lang="ru-RU" sz="2400" b="1" dirty="0">
              <a:latin typeface="+mn-lt"/>
            </a:endParaRPr>
          </a:p>
          <a:p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 </a:t>
            </a:r>
            <a:r>
              <a:rPr lang="ru-RU" sz="2400" b="1" dirty="0" err="1">
                <a:latin typeface="+mn-lt"/>
              </a:rPr>
              <a:t>Поместени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материали</a:t>
            </a:r>
            <a:r>
              <a:rPr lang="ru-RU" sz="2400" b="1" dirty="0">
                <a:latin typeface="+mn-lt"/>
              </a:rPr>
              <a:t> на </a:t>
            </a:r>
            <a:r>
              <a:rPr lang="ru-RU" sz="2400" b="1" dirty="0" err="1">
                <a:latin typeface="+mn-lt"/>
              </a:rPr>
              <a:t>Erasmus</a:t>
            </a:r>
            <a:r>
              <a:rPr lang="ru-RU" sz="2400" b="1" dirty="0">
                <a:latin typeface="+mn-lt"/>
              </a:rPr>
              <a:t>+ Project </a:t>
            </a:r>
            <a:r>
              <a:rPr lang="ru-RU" sz="2400" b="1" dirty="0" err="1">
                <a:latin typeface="+mn-lt"/>
              </a:rPr>
              <a:t>Results</a:t>
            </a:r>
            <a:r>
              <a:rPr lang="ru-RU" sz="2400" b="1" dirty="0">
                <a:latin typeface="+mn-lt"/>
              </a:rPr>
              <a:t> Platform </a:t>
            </a:r>
          </a:p>
          <a:p>
            <a:r>
              <a:rPr lang="ru-RU" sz="2400" b="1" dirty="0">
                <a:latin typeface="+mn-lt"/>
              </a:rPr>
              <a:t> </a:t>
            </a:r>
            <a:r>
              <a:rPr lang="ru-RU" sz="2400" b="1" dirty="0" err="1">
                <a:latin typeface="+mn-lt"/>
              </a:rPr>
              <a:t>Поместена</a:t>
            </a:r>
            <a:r>
              <a:rPr lang="ru-RU" sz="2400" b="1" dirty="0">
                <a:latin typeface="+mn-lt"/>
              </a:rPr>
              <a:t> информация от </a:t>
            </a:r>
            <a:r>
              <a:rPr lang="ru-RU" sz="2400" b="1" dirty="0" err="1">
                <a:latin typeface="+mn-lt"/>
              </a:rPr>
              <a:t>всички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етапи</a:t>
            </a:r>
            <a:r>
              <a:rPr lang="ru-RU" sz="2400" b="1" dirty="0">
                <a:latin typeface="+mn-lt"/>
              </a:rPr>
              <a:t> на </a:t>
            </a:r>
            <a:r>
              <a:rPr lang="ru-RU" sz="2400" b="1" dirty="0" err="1">
                <a:latin typeface="+mn-lt"/>
              </a:rPr>
              <a:t>протичане</a:t>
            </a:r>
            <a:r>
              <a:rPr lang="ru-RU" sz="2400" b="1" dirty="0">
                <a:latin typeface="+mn-lt"/>
              </a:rPr>
              <a:t> на проекта в секция </a:t>
            </a:r>
            <a:r>
              <a:rPr lang="ru-RU" sz="2400" b="1" dirty="0" err="1">
                <a:latin typeface="+mn-lt"/>
              </a:rPr>
              <a:t>Еразъм</a:t>
            </a:r>
            <a:r>
              <a:rPr lang="ru-RU" sz="2400" b="1" dirty="0">
                <a:latin typeface="+mn-lt"/>
              </a:rPr>
              <a:t>+ на сайта на ПГ “Стефан </a:t>
            </a:r>
            <a:r>
              <a:rPr lang="ru-RU" sz="2400" b="1" dirty="0" err="1">
                <a:latin typeface="+mn-lt"/>
              </a:rPr>
              <a:t>Караджа</a:t>
            </a:r>
            <a:r>
              <a:rPr lang="ru-RU" sz="2400" b="1" dirty="0">
                <a:latin typeface="+mn-lt"/>
              </a:rPr>
              <a:t>” гр. </a:t>
            </a:r>
            <a:r>
              <a:rPr lang="ru-RU" sz="2400" b="1" dirty="0" err="1">
                <a:latin typeface="+mn-lt"/>
              </a:rPr>
              <a:t>Елхово</a:t>
            </a:r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 Поместен материал, </a:t>
            </a:r>
            <a:r>
              <a:rPr lang="ru-RU" sz="2400" b="1" dirty="0" err="1">
                <a:latin typeface="+mn-lt"/>
              </a:rPr>
              <a:t>свързан</a:t>
            </a:r>
            <a:r>
              <a:rPr lang="ru-RU" sz="2400" b="1" dirty="0">
                <a:latin typeface="+mn-lt"/>
              </a:rPr>
              <a:t> с </a:t>
            </a:r>
            <a:r>
              <a:rPr lang="ru-RU" sz="2400" b="1" dirty="0" err="1">
                <a:latin typeface="+mn-lt"/>
              </a:rPr>
              <a:t>мобилността</a:t>
            </a:r>
            <a:r>
              <a:rPr lang="ru-RU" sz="2400" b="1" dirty="0">
                <a:latin typeface="+mn-lt"/>
              </a:rPr>
              <a:t> и </a:t>
            </a:r>
            <a:r>
              <a:rPr lang="ru-RU" sz="2400" b="1" dirty="0" err="1">
                <a:latin typeface="+mn-lt"/>
              </a:rPr>
              <a:t>резултатите</a:t>
            </a:r>
            <a:r>
              <a:rPr lang="ru-RU" sz="2400" b="1" dirty="0">
                <a:latin typeface="+mn-lt"/>
              </a:rPr>
              <a:t> от </a:t>
            </a:r>
            <a:r>
              <a:rPr lang="ru-RU" sz="2400" b="1" dirty="0" err="1">
                <a:latin typeface="+mn-lt"/>
              </a:rPr>
              <a:t>нея</a:t>
            </a:r>
            <a:r>
              <a:rPr lang="ru-RU" sz="2400" b="1" dirty="0">
                <a:latin typeface="+mn-lt"/>
              </a:rPr>
              <a:t> в </a:t>
            </a:r>
            <a:r>
              <a:rPr lang="ru-RU" sz="2400" b="1" dirty="0" err="1">
                <a:latin typeface="+mn-lt"/>
              </a:rPr>
              <a:t>електронна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медия</a:t>
            </a:r>
            <a:r>
              <a:rPr lang="ru-RU" sz="2400" b="1" dirty="0">
                <a:latin typeface="+mn-lt"/>
              </a:rPr>
              <a:t> «</a:t>
            </a:r>
            <a:r>
              <a:rPr lang="ru-RU" sz="2400" b="1" dirty="0" err="1">
                <a:latin typeface="+mn-lt"/>
              </a:rPr>
              <a:t>Елхово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нюз</a:t>
            </a:r>
            <a:r>
              <a:rPr lang="ru-RU" sz="2400" b="1" dirty="0">
                <a:latin typeface="+mn-lt"/>
              </a:rPr>
              <a:t>»</a:t>
            </a:r>
          </a:p>
          <a:p>
            <a:r>
              <a:rPr lang="ru-RU" sz="2400" b="1" dirty="0">
                <a:latin typeface="+mn-lt"/>
              </a:rPr>
              <a:t> Поместен снимков и </a:t>
            </a:r>
            <a:r>
              <a:rPr lang="ru-RU" sz="2400" b="1" dirty="0" err="1">
                <a:latin typeface="+mn-lt"/>
              </a:rPr>
              <a:t>текстови</a:t>
            </a:r>
            <a:r>
              <a:rPr lang="ru-RU" sz="2400" b="1" dirty="0">
                <a:latin typeface="+mn-lt"/>
              </a:rPr>
              <a:t> материал на сайта на </a:t>
            </a:r>
            <a:r>
              <a:rPr lang="ru-RU" sz="2400" b="1" dirty="0" err="1">
                <a:latin typeface="+mn-lt"/>
              </a:rPr>
              <a:t>Професионална</a:t>
            </a:r>
            <a:r>
              <a:rPr lang="ru-RU" sz="2400" b="1" dirty="0">
                <a:latin typeface="+mn-lt"/>
              </a:rPr>
              <a:t> гимназия</a:t>
            </a:r>
          </a:p>
          <a:p>
            <a:r>
              <a:rPr lang="ru-RU" sz="2400" b="1" dirty="0">
                <a:latin typeface="+mn-lt"/>
              </a:rPr>
              <a:t> Проведена Конференция за </a:t>
            </a:r>
            <a:r>
              <a:rPr lang="ru-RU" sz="2400" b="1" dirty="0" err="1">
                <a:latin typeface="+mn-lt"/>
              </a:rPr>
              <a:t>отчитане</a:t>
            </a:r>
            <a:r>
              <a:rPr lang="ru-RU" sz="2400" b="1" dirty="0">
                <a:latin typeface="+mn-lt"/>
              </a:rPr>
              <a:t> на </a:t>
            </a:r>
            <a:r>
              <a:rPr lang="ru-RU" sz="2400" b="1" dirty="0" err="1">
                <a:latin typeface="+mn-lt"/>
              </a:rPr>
              <a:t>резултатите</a:t>
            </a:r>
            <a:r>
              <a:rPr lang="ru-RU" sz="2400" b="1" dirty="0">
                <a:latin typeface="+mn-lt"/>
              </a:rPr>
              <a:t> от </a:t>
            </a:r>
            <a:r>
              <a:rPr lang="ru-RU" sz="2400" b="1" dirty="0" err="1">
                <a:latin typeface="+mn-lt"/>
              </a:rPr>
              <a:t>мобилността</a:t>
            </a:r>
            <a:r>
              <a:rPr lang="ru-RU" sz="2400" b="1" dirty="0">
                <a:latin typeface="+mn-lt"/>
              </a:rPr>
              <a:t> </a:t>
            </a:r>
          </a:p>
          <a:p>
            <a:r>
              <a:rPr lang="ru-RU" sz="2400" b="1" dirty="0">
                <a:latin typeface="+mn-lt"/>
              </a:rPr>
              <a:t> </a:t>
            </a:r>
            <a:r>
              <a:rPr lang="ru-RU" sz="2400" b="1" dirty="0" err="1">
                <a:latin typeface="+mn-lt"/>
              </a:rPr>
              <a:t>Изготвена</a:t>
            </a:r>
            <a:r>
              <a:rPr lang="ru-RU" sz="2400" b="1" dirty="0">
                <a:latin typeface="+mn-lt"/>
              </a:rPr>
              <a:t> презентация за </a:t>
            </a:r>
            <a:r>
              <a:rPr lang="ru-RU" sz="2400" b="1" dirty="0" err="1">
                <a:latin typeface="+mn-lt"/>
              </a:rPr>
              <a:t>подготовката</a:t>
            </a:r>
            <a:r>
              <a:rPr lang="ru-RU" sz="2400" b="1" dirty="0">
                <a:latin typeface="+mn-lt"/>
              </a:rPr>
              <a:t>, </a:t>
            </a:r>
            <a:r>
              <a:rPr lang="ru-RU" sz="2400" b="1" dirty="0" err="1">
                <a:latin typeface="+mn-lt"/>
              </a:rPr>
              <a:t>протичането</a:t>
            </a:r>
            <a:r>
              <a:rPr lang="ru-RU" sz="2400" b="1" dirty="0">
                <a:latin typeface="+mn-lt"/>
              </a:rPr>
              <a:t> и </a:t>
            </a:r>
            <a:r>
              <a:rPr lang="ru-RU" sz="2400" b="1" dirty="0" err="1">
                <a:latin typeface="+mn-lt"/>
              </a:rPr>
              <a:t>резултатите</a:t>
            </a:r>
            <a:r>
              <a:rPr lang="ru-RU" sz="2400" b="1" dirty="0">
                <a:latin typeface="+mn-lt"/>
              </a:rPr>
              <a:t> от проекта </a:t>
            </a:r>
          </a:p>
        </p:txBody>
      </p:sp>
    </p:spTree>
    <p:extLst>
      <p:ext uri="{BB962C8B-B14F-4D97-AF65-F5344CB8AC3E}">
        <p14:creationId xmlns:p14="http://schemas.microsoft.com/office/powerpoint/2010/main" val="17229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739E1940-DD87-4100-BC15-C29870A0F71A}"/>
              </a:ext>
            </a:extLst>
          </p:cNvPr>
          <p:cNvSpPr txBox="1"/>
          <p:nvPr/>
        </p:nvSpPr>
        <p:spPr>
          <a:xfrm>
            <a:off x="647363" y="1543428"/>
            <a:ext cx="1136931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+mn-lt"/>
              </a:rPr>
              <a:t> </a:t>
            </a:r>
            <a:r>
              <a:rPr lang="ru-RU" sz="2400" b="1" dirty="0" err="1">
                <a:latin typeface="+mn-lt"/>
              </a:rPr>
              <a:t>Изработени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рекламни</a:t>
            </a:r>
            <a:r>
              <a:rPr lang="ru-RU" sz="2400" b="1" dirty="0">
                <a:latin typeface="+mn-lt"/>
              </a:rPr>
              <a:t> папки, </a:t>
            </a:r>
            <a:r>
              <a:rPr lang="ru-RU" sz="2400" b="1" dirty="0" err="1">
                <a:latin typeface="+mn-lt"/>
              </a:rPr>
              <a:t>брошури</a:t>
            </a:r>
            <a:r>
              <a:rPr lang="ru-RU" sz="2400" b="1" dirty="0">
                <a:latin typeface="+mn-lt"/>
              </a:rPr>
              <a:t>, </a:t>
            </a:r>
            <a:r>
              <a:rPr lang="ru-RU" sz="2400" b="1" dirty="0" err="1">
                <a:latin typeface="+mn-lt"/>
              </a:rPr>
              <a:t>химикалки</a:t>
            </a:r>
            <a:r>
              <a:rPr lang="ru-RU" sz="2400" b="1" dirty="0">
                <a:latin typeface="+mn-lt"/>
              </a:rPr>
              <a:t>, табло </a:t>
            </a:r>
            <a:r>
              <a:rPr lang="ru-RU" sz="2400" b="1" dirty="0" err="1">
                <a:latin typeface="+mn-lt"/>
              </a:rPr>
              <a:t>със</a:t>
            </a:r>
            <a:r>
              <a:rPr lang="ru-RU" sz="2400" b="1" dirty="0">
                <a:latin typeface="+mn-lt"/>
              </a:rPr>
              <a:t> снимков материал, </a:t>
            </a:r>
            <a:r>
              <a:rPr lang="ru-RU" sz="2400" b="1" dirty="0" err="1">
                <a:latin typeface="+mn-lt"/>
              </a:rPr>
              <a:t>отразяващи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мобилността</a:t>
            </a:r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 Предоставени рекламни материали на </a:t>
            </a:r>
            <a:r>
              <a:rPr lang="ru-RU" sz="2400" b="1" dirty="0" smtClean="0">
                <a:latin typeface="+mn-lt"/>
              </a:rPr>
              <a:t>партньора</a:t>
            </a:r>
            <a:r>
              <a:rPr lang="ru-RU" sz="2400" b="1" dirty="0">
                <a:latin typeface="+mn-lt"/>
              </a:rPr>
              <a:t>, които да бъдат</a:t>
            </a:r>
          </a:p>
          <a:p>
            <a:r>
              <a:rPr lang="ru-RU" sz="2400" b="1" dirty="0" err="1">
                <a:latin typeface="+mn-lt"/>
              </a:rPr>
              <a:t>разпространени</a:t>
            </a:r>
            <a:r>
              <a:rPr lang="ru-RU" sz="2400" b="1" dirty="0">
                <a:latin typeface="+mn-lt"/>
              </a:rPr>
              <a:t> сред </a:t>
            </a:r>
            <a:r>
              <a:rPr lang="ru-RU" sz="2400" b="1" dirty="0" err="1">
                <a:latin typeface="+mn-lt"/>
              </a:rPr>
              <a:t>учениците</a:t>
            </a:r>
            <a:r>
              <a:rPr lang="ru-RU" sz="2400" b="1" dirty="0">
                <a:latin typeface="+mn-lt"/>
              </a:rPr>
              <a:t> в </a:t>
            </a:r>
            <a:r>
              <a:rPr lang="ru-RU" sz="2400" b="1" dirty="0" err="1">
                <a:latin typeface="+mn-lt"/>
              </a:rPr>
              <a:t>гимназията</a:t>
            </a:r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 </a:t>
            </a:r>
            <a:r>
              <a:rPr lang="ru-RU" sz="2400" b="1" dirty="0" err="1">
                <a:latin typeface="+mn-lt"/>
              </a:rPr>
              <a:t>Разпространяване</a:t>
            </a:r>
            <a:r>
              <a:rPr lang="ru-RU" sz="2400" b="1" dirty="0">
                <a:latin typeface="+mn-lt"/>
              </a:rPr>
              <a:t> на </a:t>
            </a:r>
            <a:r>
              <a:rPr lang="ru-RU" sz="2400" b="1" dirty="0" err="1">
                <a:latin typeface="+mn-lt"/>
              </a:rPr>
              <a:t>информационни</a:t>
            </a:r>
            <a:r>
              <a:rPr lang="ru-RU" sz="2400" b="1" dirty="0">
                <a:latin typeface="+mn-lt"/>
              </a:rPr>
              <a:t> и </a:t>
            </a:r>
            <a:r>
              <a:rPr lang="ru-RU" sz="2400" b="1" dirty="0" err="1">
                <a:latin typeface="+mn-lt"/>
              </a:rPr>
              <a:t>рекламни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материали</a:t>
            </a:r>
            <a:r>
              <a:rPr lang="ru-RU" sz="2400" b="1" dirty="0">
                <a:latin typeface="+mn-lt"/>
              </a:rPr>
              <a:t> за</a:t>
            </a:r>
          </a:p>
          <a:p>
            <a:r>
              <a:rPr lang="ru-RU" sz="2400" b="1" dirty="0" err="1">
                <a:latin typeface="+mn-lt"/>
              </a:rPr>
              <a:t>Програма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Еразъм</a:t>
            </a:r>
            <a:r>
              <a:rPr lang="ru-RU" sz="2400" b="1" dirty="0">
                <a:latin typeface="+mn-lt"/>
              </a:rPr>
              <a:t>+ и </a:t>
            </a:r>
            <a:r>
              <a:rPr lang="ru-RU" sz="2400" b="1" dirty="0" err="1">
                <a:latin typeface="+mn-lt"/>
              </a:rPr>
              <a:t>провежданата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мобилност</a:t>
            </a:r>
            <a:r>
              <a:rPr lang="ru-RU" sz="2400" b="1" dirty="0">
                <a:latin typeface="+mn-lt"/>
              </a:rPr>
              <a:t>:</a:t>
            </a:r>
          </a:p>
          <a:p>
            <a:r>
              <a:rPr lang="ru-RU" sz="2400" b="1" dirty="0">
                <a:latin typeface="+mn-lt"/>
              </a:rPr>
              <a:t>- по </a:t>
            </a:r>
            <a:r>
              <a:rPr lang="ru-RU" sz="2400" b="1" dirty="0" err="1">
                <a:latin typeface="+mn-lt"/>
              </a:rPr>
              <a:t>време</a:t>
            </a:r>
            <a:r>
              <a:rPr lang="ru-RU" sz="2400" b="1" dirty="0">
                <a:latin typeface="+mn-lt"/>
              </a:rPr>
              <a:t> на </a:t>
            </a:r>
            <a:r>
              <a:rPr lang="ru-RU" sz="2400" b="1" dirty="0" err="1">
                <a:latin typeface="+mn-lt"/>
              </a:rPr>
              <a:t>състезаниятя</a:t>
            </a:r>
            <a:r>
              <a:rPr lang="ru-RU" sz="2400" b="1" dirty="0">
                <a:latin typeface="+mn-lt"/>
              </a:rPr>
              <a:t> “Най-</a:t>
            </a:r>
            <a:r>
              <a:rPr lang="ru-RU" sz="2400" b="1" dirty="0" err="1">
                <a:latin typeface="+mn-lt"/>
              </a:rPr>
              <a:t>добър</a:t>
            </a:r>
            <a:r>
              <a:rPr lang="ru-RU" sz="2400" b="1" dirty="0">
                <a:latin typeface="+mn-lt"/>
              </a:rPr>
              <a:t> в </a:t>
            </a:r>
            <a:r>
              <a:rPr lang="ru-RU" sz="2400" b="1" dirty="0" err="1">
                <a:latin typeface="+mn-lt"/>
              </a:rPr>
              <a:t>професията</a:t>
            </a:r>
            <a:r>
              <a:rPr lang="ru-RU" sz="2400" b="1" dirty="0">
                <a:latin typeface="+mn-lt"/>
              </a:rPr>
              <a:t> ”</a:t>
            </a:r>
          </a:p>
          <a:p>
            <a:r>
              <a:rPr lang="ru-RU" sz="2400" b="1" dirty="0">
                <a:latin typeface="+mn-lt"/>
              </a:rPr>
              <a:t>- в Деня на </a:t>
            </a:r>
            <a:r>
              <a:rPr lang="ru-RU" sz="2400" b="1" dirty="0" err="1">
                <a:latin typeface="+mn-lt"/>
              </a:rPr>
              <a:t>отворени</a:t>
            </a:r>
            <a:r>
              <a:rPr lang="ru-RU" sz="2400" b="1" dirty="0">
                <a:latin typeface="+mn-lt"/>
              </a:rPr>
              <a:t> </a:t>
            </a:r>
            <a:r>
              <a:rPr lang="ru-RU" sz="2400" b="1" dirty="0" err="1">
                <a:latin typeface="+mn-lt"/>
              </a:rPr>
              <a:t>врати</a:t>
            </a:r>
            <a:endParaRPr lang="ru-RU" sz="2400" b="1" dirty="0">
              <a:latin typeface="+mn-lt"/>
            </a:endParaRPr>
          </a:p>
          <a:p>
            <a:r>
              <a:rPr lang="ru-RU" sz="2400" b="1" dirty="0">
                <a:latin typeface="+mn-lt"/>
              </a:rPr>
              <a:t>- по време на Конференцията за отчитане на резултатите </a:t>
            </a:r>
            <a:r>
              <a:rPr lang="ru-RU" sz="2400" b="1" dirty="0" smtClean="0">
                <a:latin typeface="+mn-lt"/>
              </a:rPr>
              <a:t>от мобилността</a:t>
            </a:r>
            <a:endParaRPr lang="ru-RU" sz="2400" b="1" dirty="0">
              <a:latin typeface="+mn-lt"/>
            </a:endParaRPr>
          </a:p>
          <a:p>
            <a:r>
              <a:rPr lang="ru-RU" sz="2400" b="1" dirty="0" smtClean="0">
                <a:latin typeface="+mn-lt"/>
              </a:rPr>
              <a:t>- </a:t>
            </a:r>
            <a:r>
              <a:rPr lang="ru-RU" sz="2400" b="1" dirty="0">
                <a:latin typeface="+mn-lt"/>
              </a:rPr>
              <a:t>сред целевите групи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761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 поле 2">
            <a:extLst>
              <a:ext uri="{FF2B5EF4-FFF2-40B4-BE49-F238E27FC236}">
                <a16:creationId xmlns="" xmlns:a16="http://schemas.microsoft.com/office/drawing/2014/main" id="{E8D8D264-58B2-4B3E-9DA8-69FBB320C7D3}"/>
              </a:ext>
            </a:extLst>
          </p:cNvPr>
          <p:cNvSpPr txBox="1"/>
          <p:nvPr/>
        </p:nvSpPr>
        <p:spPr>
          <a:xfrm>
            <a:off x="541538" y="746006"/>
            <a:ext cx="113456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latin typeface="+mn-lt"/>
              </a:rPr>
              <a:t>ПОПУЛЯРИЗИРАНЕ И РАЗПРОСТРАНЕНИЕ </a:t>
            </a:r>
            <a:r>
              <a:rPr lang="ru-RU" sz="2800" b="1" dirty="0" smtClean="0">
                <a:latin typeface="+mn-lt"/>
              </a:rPr>
              <a:t>НА РЕЗУЛТАТИТЕ </a:t>
            </a:r>
            <a:endParaRPr lang="en-US" sz="2800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510" y="1508522"/>
            <a:ext cx="11102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2"/>
              </a:rPr>
              <a:t>Професионална гимназия „Стефан Караджа“ гр. Елхово със спечелен нов проект по Програма „Еразъм+“ – Elhovo.news</a:t>
            </a:r>
            <a:endParaRPr lang="en-US" sz="1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2924" y="2166349"/>
            <a:ext cx="1102944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hlinkClick r:id="rId3"/>
              </a:rPr>
              <a:t>Снимки: Ученици от ПГ „Стефан Караджа“ гр. Елхово придобиха практически умения в Будапеща, Унгария – </a:t>
            </a:r>
            <a:r>
              <a:rPr lang="ru-RU" sz="1600" b="1" dirty="0" smtClean="0">
                <a:hlinkClick r:id="rId3"/>
              </a:rPr>
              <a:t>Elhovo.news</a:t>
            </a:r>
            <a:endParaRPr lang="ru-RU" sz="1600" b="1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2924" y="2838142"/>
            <a:ext cx="58817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hlinkClick r:id="rId4"/>
              </a:rPr>
              <a:t>Професионална </a:t>
            </a:r>
            <a:r>
              <a:rPr lang="ru-RU" sz="1600" b="1" dirty="0">
                <a:hlinkClick r:id="rId4"/>
              </a:rPr>
              <a:t>гимназия"Стефан Караджа" | </a:t>
            </a:r>
            <a:r>
              <a:rPr lang="ru-RU" sz="1600" b="1" dirty="0" smtClean="0">
                <a:hlinkClick r:id="rId4"/>
              </a:rPr>
              <a:t>Facebook</a:t>
            </a:r>
            <a:endParaRPr lang="ru-RU" sz="1600" b="1" dirty="0" smtClean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9024" y="3361362"/>
            <a:ext cx="109572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1600" b="1" dirty="0">
                <a:hlinkClick r:id="rId5"/>
              </a:rPr>
              <a:t>Професионална гимназия "Стефан Караджа" – Елхово (</a:t>
            </a:r>
            <a:r>
              <a:rPr lang="en-US" sz="1600" b="1" dirty="0">
                <a:hlinkClick r:id="rId5"/>
              </a:rPr>
              <a:t>pgsk-elhovo.com)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02073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8"/>
          <p:cNvSpPr txBox="1">
            <a:spLocks noGrp="1"/>
          </p:cNvSpPr>
          <p:nvPr>
            <p:ph type="title"/>
          </p:nvPr>
        </p:nvSpPr>
        <p:spPr>
          <a:xfrm>
            <a:off x="0" y="0"/>
            <a:ext cx="8367165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3744595" lvl="0" indent="0" algn="l" rtl="0">
              <a:lnSpc>
                <a:spcPct val="177272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None/>
            </a:pPr>
            <a:r>
              <a:rPr lang="ru-RU" sz="2400" b="1" dirty="0">
                <a:latin typeface="Times New Roman"/>
                <a:ea typeface="Arial"/>
                <a:cs typeface="Times New Roman"/>
                <a:sym typeface="Times New Roman"/>
              </a:rPr>
              <a:t/>
            </a:r>
            <a:br>
              <a:rPr lang="ru-RU" sz="2400" b="1" dirty="0">
                <a:latin typeface="Times New Roman"/>
                <a:ea typeface="Arial"/>
                <a:cs typeface="Times New Roman"/>
                <a:sym typeface="Times New Roman"/>
              </a:rPr>
            </a:br>
            <a:r>
              <a:rPr lang="ru-RU" b="1" dirty="0" smtClean="0">
                <a:solidFill>
                  <a:schemeClr val="tx1"/>
                </a:solidFill>
                <a:effectLst/>
                <a:ea typeface="Arial"/>
                <a:cs typeface="Arial"/>
                <a:sym typeface="Arial"/>
              </a:rPr>
              <a:t>НИЕ </a:t>
            </a:r>
            <a:r>
              <a:rPr lang="ru-RU" b="1" dirty="0">
                <a:solidFill>
                  <a:schemeClr val="tx1"/>
                </a:solidFill>
                <a:effectLst/>
                <a:ea typeface="Arial"/>
                <a:cs typeface="Arial"/>
                <a:sym typeface="Arial"/>
              </a:rPr>
              <a:t>УЧАСТВАХМЕ!</a:t>
            </a:r>
            <a:br>
              <a:rPr lang="ru-RU" b="1" dirty="0">
                <a:solidFill>
                  <a:schemeClr val="tx1"/>
                </a:solidFill>
                <a:effectLst/>
                <a:ea typeface="Arial"/>
                <a:cs typeface="Arial"/>
                <a:sym typeface="Arial"/>
              </a:rPr>
            </a:br>
            <a:endParaRPr dirty="0">
              <a:solidFill>
                <a:schemeClr val="tx1"/>
              </a:solidFill>
              <a:effectLst/>
            </a:endParaRPr>
          </a:p>
        </p:txBody>
      </p:sp>
      <p:pic>
        <p:nvPicPr>
          <p:cNvPr id="229" name="Google Shape;2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75" y="1508500"/>
            <a:ext cx="5832000" cy="434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0" name="Google Shape;230;p18"/>
          <p:cNvSpPr txBox="1"/>
          <p:nvPr/>
        </p:nvSpPr>
        <p:spPr>
          <a:xfrm>
            <a:off x="6354150" y="1499551"/>
            <a:ext cx="5584500" cy="3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latin typeface="+mn-lt"/>
                <a:ea typeface="Calibri"/>
                <a:cs typeface="Calibri"/>
                <a:sym typeface="Calibri"/>
              </a:rPr>
              <a:t>«Добихме </a:t>
            </a:r>
            <a:r>
              <a:rPr lang="ru-RU" sz="2000" b="1" i="1" dirty="0">
                <a:latin typeface="+mn-lt"/>
                <a:ea typeface="Calibri"/>
                <a:cs typeface="Calibri"/>
                <a:sym typeface="Calibri"/>
              </a:rPr>
              <a:t>ясна представа и опит по дадените професии, които изучаваме. Разгледахме и опознахме културата и историята на Унгария. Запознахме се и обменихме опит с много нови хора. За нас това изживяване беше истинско приключение и в съзнанието ни ще остане като един мил спомен</a:t>
            </a:r>
            <a:r>
              <a:rPr lang="ru-RU" sz="2000" b="1" i="1" dirty="0" smtClean="0">
                <a:latin typeface="+mn-lt"/>
                <a:ea typeface="Calibri"/>
                <a:cs typeface="Calibri"/>
                <a:sym typeface="Calibri"/>
              </a:rPr>
              <a:t>.»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ru-RU" sz="1800" i="1" dirty="0" smtClean="0">
                <a:latin typeface="Calibri"/>
                <a:ea typeface="Calibri"/>
                <a:cs typeface="Calibri"/>
                <a:sym typeface="Calibri"/>
              </a:rPr>
              <a:t>Минка Кирилова от специалност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 smtClean="0">
                <a:latin typeface="Calibri"/>
                <a:ea typeface="Calibri"/>
                <a:cs typeface="Calibri"/>
                <a:sym typeface="Calibri"/>
              </a:rPr>
              <a:t>		    «Екскурзоводско обслужване»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i="1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1" dirty="0" smtClean="0">
                <a:latin typeface="Calibri"/>
                <a:ea typeface="Calibri"/>
                <a:cs typeface="Calibri"/>
                <a:sym typeface="Calibri"/>
              </a:rPr>
              <a:t>			</a:t>
            </a:r>
            <a:endParaRPr sz="2200" b="1" i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prstClr val="black"/>
                </a:solidFill>
                <a:ea typeface="Arial"/>
                <a:cs typeface="Arial"/>
                <a:sym typeface="Arial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Arial"/>
                <a:cs typeface="Arial"/>
                <a:sym typeface="Arial"/>
              </a:rPr>
            </a:br>
            <a:r>
              <a:rPr lang="ru-RU" sz="3200" dirty="0">
                <a:solidFill>
                  <a:prstClr val="black"/>
                </a:solidFill>
                <a:ea typeface="Arial"/>
                <a:cs typeface="Arial"/>
                <a:sym typeface="Arial"/>
              </a:rPr>
              <a:t/>
            </a:r>
            <a:br>
              <a:rPr lang="ru-RU" sz="3200" dirty="0">
                <a:solidFill>
                  <a:prstClr val="black"/>
                </a:solidFill>
                <a:ea typeface="Arial"/>
                <a:cs typeface="Arial"/>
                <a:sym typeface="Arial"/>
              </a:rPr>
            </a:br>
            <a:r>
              <a:rPr lang="ru-RU" sz="3200" dirty="0" smtClean="0">
                <a:solidFill>
                  <a:prstClr val="black"/>
                </a:solidFill>
                <a:ea typeface="Arial"/>
                <a:cs typeface="Arial"/>
                <a:sym typeface="Arial"/>
              </a:rPr>
              <a:t/>
            </a:r>
            <a:br>
              <a:rPr lang="ru-RU" sz="3200" dirty="0" smtClean="0">
                <a:solidFill>
                  <a:prstClr val="black"/>
                </a:solidFill>
                <a:ea typeface="Arial"/>
                <a:cs typeface="Arial"/>
                <a:sym typeface="Arial"/>
              </a:rPr>
            </a:br>
            <a:r>
              <a:rPr lang="ru-RU" sz="3200" dirty="0" smtClean="0">
                <a:solidFill>
                  <a:prstClr val="black"/>
                </a:solidFill>
                <a:effectLst/>
                <a:ea typeface="Arial"/>
                <a:cs typeface="Arial"/>
                <a:sym typeface="Arial"/>
              </a:rPr>
              <a:t>НИЕ </a:t>
            </a:r>
            <a:r>
              <a:rPr lang="ru-RU" sz="3200" dirty="0">
                <a:solidFill>
                  <a:prstClr val="black"/>
                </a:solidFill>
                <a:effectLst/>
                <a:ea typeface="Arial"/>
                <a:cs typeface="Arial"/>
                <a:sym typeface="Arial"/>
              </a:rPr>
              <a:t>УЧАСТВАХМЕ!</a:t>
            </a:r>
            <a:br>
              <a:rPr lang="ru-RU" sz="3200" dirty="0">
                <a:solidFill>
                  <a:prstClr val="black"/>
                </a:solidFill>
                <a:effectLst/>
                <a:ea typeface="Arial"/>
                <a:cs typeface="Arial"/>
                <a:sym typeface="Arial"/>
              </a:rPr>
            </a:br>
            <a:endParaRPr lang="en-US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Tx/>
            </a:pPr>
            <a:r>
              <a:rPr lang="bg-BG" sz="2000" b="1" i="1" dirty="0" smtClean="0"/>
              <a:t>Нез</a:t>
            </a:r>
            <a:r>
              <a:rPr lang="en-US" sz="2000" b="1" i="1" dirty="0"/>
              <a:t>a</a:t>
            </a:r>
            <a:r>
              <a:rPr lang="bg-BG" sz="2000" b="1" i="1" dirty="0" smtClean="0"/>
              <a:t>бравимо преживяване! Работихме </a:t>
            </a:r>
            <a:r>
              <a:rPr lang="bg-BG" sz="2000" b="1" i="1" dirty="0"/>
              <a:t>в екип </a:t>
            </a:r>
            <a:r>
              <a:rPr lang="bg-BG" sz="2000" b="1" i="1" dirty="0" smtClean="0"/>
              <a:t>с нови хора от Унгария, Украйна в реална работна среда. Научихме се на точност, прецизност, акуратност. Разгледахме забележителности в Будапеща, плавахме с корабче по река Дунав, посетихме </a:t>
            </a:r>
            <a:r>
              <a:rPr lang="bg-BG" sz="2000" b="1" i="1" smtClean="0"/>
              <a:t>пеещия </a:t>
            </a:r>
            <a:r>
              <a:rPr lang="bg-BG" sz="2000" b="1" i="1" smtClean="0"/>
              <a:t>фонтан </a:t>
            </a:r>
            <a:r>
              <a:rPr lang="bg-BG" sz="2000" b="1" i="1" dirty="0" smtClean="0"/>
              <a:t>и малкото селце Сентендре. Определено бихме участвали отново, при нова възможност.</a:t>
            </a:r>
            <a:r>
              <a:rPr lang="ru-RU" sz="2000" b="1" i="1" kern="0" dirty="0">
                <a:solidFill>
                  <a:srgbClr val="000000"/>
                </a:solidFill>
                <a:ea typeface="Calibri"/>
                <a:cs typeface="Calibri"/>
                <a:sym typeface="Calibri"/>
              </a:rPr>
              <a:t> </a:t>
            </a:r>
            <a:endParaRPr lang="ru-RU" sz="2000" b="1" i="1" kern="0" dirty="0" smtClean="0">
              <a:solidFill>
                <a:srgbClr val="000000"/>
              </a:solidFill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Tx/>
            </a:pPr>
            <a:endParaRPr lang="ru-RU" sz="1800" i="1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>
              <a:spcBef>
                <a:spcPts val="0"/>
              </a:spcBef>
              <a:buClr>
                <a:srgbClr val="000000"/>
              </a:buClr>
              <a:buSzTx/>
            </a:pPr>
            <a:r>
              <a:rPr lang="ru-RU" sz="1800" i="1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Ученици </a:t>
            </a:r>
            <a:r>
              <a:rPr lang="ru-RU" sz="1800" i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от специалност 	</a:t>
            </a:r>
            <a:r>
              <a:rPr lang="ru-RU" sz="1800" i="1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«Електрически машини и апарати»</a:t>
            </a:r>
            <a:endParaRPr lang="ru-RU" sz="1800" i="1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:\Users\oli-b\Desktop\БУДАПЕЩА\сентендре\233140822_315479620324387_955790101381188553_n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199" y="633202"/>
            <a:ext cx="640080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6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title"/>
          </p:nvPr>
        </p:nvSpPr>
        <p:spPr>
          <a:xfrm>
            <a:off x="741095" y="1343278"/>
            <a:ext cx="10515600" cy="444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	</a:t>
            </a:r>
            <a:r>
              <a:rPr lang="ru-RU" sz="2800" b="1" dirty="0" smtClean="0">
                <a:effectLst/>
              </a:rPr>
              <a:t>1. </a:t>
            </a:r>
            <a:r>
              <a:rPr lang="ru-RU" sz="2800" b="1" cap="none" dirty="0" smtClean="0">
                <a:effectLst/>
              </a:rPr>
              <a:t>Предварителна подготовка </a:t>
            </a:r>
            <a:r>
              <a:rPr lang="ru-RU" sz="2800" b="1" dirty="0">
                <a:effectLst/>
              </a:rPr>
              <a:t/>
            </a:r>
            <a:br>
              <a:rPr lang="ru-RU" sz="2800" b="1" dirty="0">
                <a:effectLst/>
              </a:rPr>
            </a:br>
            <a:r>
              <a:rPr lang="ru-RU" sz="2800" b="1" dirty="0" smtClean="0">
                <a:effectLst/>
              </a:rPr>
              <a:t>		- </a:t>
            </a:r>
            <a:r>
              <a:rPr lang="ru-RU" sz="2800" b="1" cap="none" dirty="0" smtClean="0">
                <a:effectLst/>
              </a:rPr>
              <a:t>езикова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	- педагогическа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	- интеркултурна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2. Протичане на мобилността, включително мониторинг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3. Признаване и сертифициране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4. Разпространение на резултатите </a:t>
            </a:r>
            <a:br>
              <a:rPr lang="ru-RU" sz="2800" b="1" cap="none" dirty="0" smtClean="0">
                <a:effectLst/>
              </a:rPr>
            </a:br>
            <a:r>
              <a:rPr lang="ru-RU" sz="2800" b="1" cap="none" dirty="0" smtClean="0">
                <a:effectLst/>
              </a:rPr>
              <a:t>	5. Изготвяне на отчет</a:t>
            </a:r>
            <a:endParaRPr lang="ru-RU" sz="2800" b="1" cap="none" dirty="0">
              <a:effectLst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86785" y="446876"/>
            <a:ext cx="2684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kern="1200" cap="all" dirty="0">
                <a:solidFill>
                  <a:srgbClr val="4E3B30"/>
                </a:solidFill>
                <a:effectLst/>
                <a:latin typeface="Franklin Gothic Medium"/>
                <a:ea typeface="+mj-ea"/>
                <a:cs typeface="+mj-cs"/>
              </a:rPr>
              <a:t>РАБОТЕН ПЛАН </a:t>
            </a:r>
            <a:endParaRPr lang="en-US" sz="2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5"/>
          <p:cNvSpPr txBox="1">
            <a:spLocks noGrp="1"/>
          </p:cNvSpPr>
          <p:nvPr>
            <p:ph type="title"/>
          </p:nvPr>
        </p:nvSpPr>
        <p:spPr>
          <a:xfrm>
            <a:off x="356050" y="469338"/>
            <a:ext cx="11620162" cy="501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sz="3100" b="1" dirty="0" smtClean="0">
                <a:effectLst/>
              </a:rPr>
              <a:t>ВРЕМЕВИ </a:t>
            </a:r>
            <a:r>
              <a:rPr lang="ru-RU" sz="3100" b="1" dirty="0">
                <a:effectLst/>
              </a:rPr>
              <a:t>ГРАФИК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b="1" dirty="0" smtClean="0">
                <a:effectLst/>
              </a:rPr>
              <a:t>І </a:t>
            </a:r>
            <a:r>
              <a:rPr lang="ru-RU" sz="2700" b="1" dirty="0">
                <a:effectLst/>
              </a:rPr>
              <a:t>етап – </a:t>
            </a:r>
            <a:r>
              <a:rPr lang="ru-RU" sz="2700" b="1" cap="none" dirty="0" smtClean="0">
                <a:effectLst/>
              </a:rPr>
              <a:t>подготвителен - в </a:t>
            </a:r>
            <a:r>
              <a:rPr lang="ru-RU" sz="2700" b="1" cap="none" dirty="0" smtClean="0">
                <a:effectLst/>
              </a:rPr>
              <a:t>България </a:t>
            </a:r>
            <a:r>
              <a:rPr lang="ru-RU" sz="2700" b="1" cap="none" dirty="0" smtClean="0">
                <a:effectLst/>
              </a:rPr>
              <a:t>от 01.08.2020 г. до 31.07.2021 г. </a:t>
            </a:r>
            <a:br>
              <a:rPr lang="ru-RU" sz="2700" b="1" cap="none" dirty="0" smtClean="0">
                <a:effectLst/>
              </a:rPr>
            </a:br>
            <a:r>
              <a:rPr lang="ru-RU" sz="2700" b="1" cap="none" dirty="0" smtClean="0">
                <a:effectLst/>
              </a:rPr>
              <a:t/>
            </a:r>
            <a:br>
              <a:rPr lang="ru-RU" sz="2700" b="1" cap="none" dirty="0" smtClean="0">
                <a:effectLst/>
              </a:rPr>
            </a:br>
            <a:r>
              <a:rPr lang="ru-RU" sz="2700" b="1" dirty="0" smtClean="0">
                <a:effectLst/>
              </a:rPr>
              <a:t>ІІ </a:t>
            </a:r>
            <a:r>
              <a:rPr lang="ru-RU" sz="2700" b="1" dirty="0">
                <a:effectLst/>
              </a:rPr>
              <a:t>етап – </a:t>
            </a:r>
            <a:r>
              <a:rPr lang="ru-RU" sz="2700" b="1" cap="none" dirty="0" smtClean="0">
                <a:effectLst/>
              </a:rPr>
              <a:t>практика с продължителност 2 седмици в Будапеща, Унгария, от 01.08.2021 г. до 14.08.2021 г. </a:t>
            </a:r>
            <a:br>
              <a:rPr lang="ru-RU" sz="2700" b="1" cap="none" dirty="0" smtClean="0">
                <a:effectLst/>
              </a:rPr>
            </a:br>
            <a:r>
              <a:rPr lang="ru-RU" sz="2700" b="1" cap="none" dirty="0" smtClean="0">
                <a:effectLst/>
              </a:rPr>
              <a:t/>
            </a:r>
            <a:br>
              <a:rPr lang="ru-RU" sz="2700" b="1" cap="none" dirty="0" smtClean="0">
                <a:effectLst/>
              </a:rPr>
            </a:br>
            <a:r>
              <a:rPr lang="ru-RU" sz="2700" b="1" dirty="0" smtClean="0">
                <a:effectLst/>
              </a:rPr>
              <a:t>ІІІ </a:t>
            </a:r>
            <a:r>
              <a:rPr lang="ru-RU" sz="2700" b="1" dirty="0">
                <a:effectLst/>
              </a:rPr>
              <a:t>етап – </a:t>
            </a:r>
            <a:r>
              <a:rPr lang="ru-RU" sz="2700" b="1" cap="none" dirty="0" smtClean="0">
                <a:effectLst/>
              </a:rPr>
              <a:t>популяризиране и разпространение на резултатите от мобилността; отчет от 15.08.2021 г. до 31.10.2021 г.</a:t>
            </a:r>
            <a:endParaRPr lang="ru-RU" sz="2700" b="1" cap="none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5002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effectLst/>
              </a:rPr>
              <a:t>І ЕТАП </a:t>
            </a: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/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ПОДГОТВИТЕЛЕН – 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В </a:t>
            </a:r>
            <a:r>
              <a:rPr lang="ru-RU" dirty="0">
                <a:effectLst/>
              </a:rPr>
              <a:t>БЪЛГАРИЯ от 01.08.2020 г. до 31.07.2021 </a:t>
            </a:r>
            <a:r>
              <a:rPr lang="ru-RU" dirty="0" smtClean="0">
                <a:effectLst/>
              </a:rPr>
              <a:t>г</a:t>
            </a:r>
            <a:r>
              <a:rPr lang="en-US" dirty="0">
                <a:effectLst/>
              </a:rPr>
              <a:t>.</a:t>
            </a:r>
            <a:endParaRPr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7"/>
          <p:cNvSpPr txBox="1">
            <a:spLocks noGrp="1"/>
          </p:cNvSpPr>
          <p:nvPr>
            <p:ph type="title"/>
          </p:nvPr>
        </p:nvSpPr>
        <p:spPr>
          <a:xfrm>
            <a:off x="398308" y="675685"/>
            <a:ext cx="11582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effectLst/>
              </a:rPr>
              <a:t>УЧАСТНИЦИ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>
                <a:effectLst/>
              </a:rPr>
              <a:t>ПОДБОР – </a:t>
            </a:r>
            <a:r>
              <a:rPr lang="ru-RU" sz="2700" dirty="0">
                <a:effectLst/>
              </a:rPr>
              <a:t>чрез предварителна и окончателна селекция по предварително обявени на сайта на училището критерии </a:t>
            </a:r>
            <a:br>
              <a:rPr lang="ru-RU" sz="2700" dirty="0">
                <a:effectLst/>
              </a:rPr>
            </a:br>
            <a:r>
              <a:rPr lang="ru-RU" dirty="0">
                <a:effectLst/>
              </a:rPr>
              <a:t>БРОЙ - </a:t>
            </a:r>
            <a:r>
              <a:rPr lang="ru-RU" sz="2700" dirty="0">
                <a:effectLst/>
              </a:rPr>
              <a:t>20 ученици 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>
                <a:effectLst/>
              </a:rPr>
              <a:t>КЛАС </a:t>
            </a:r>
            <a:r>
              <a:rPr lang="ru-RU" dirty="0" smtClean="0">
                <a:effectLst/>
              </a:rPr>
              <a:t>- </a:t>
            </a:r>
            <a:r>
              <a:rPr lang="ru-RU" sz="2700" dirty="0" smtClean="0">
                <a:effectLst/>
              </a:rPr>
              <a:t>8</a:t>
            </a:r>
            <a:r>
              <a:rPr lang="ru-RU" sz="2700" dirty="0">
                <a:effectLst/>
              </a:rPr>
              <a:t>, 9, 10 и 11-ти клас през 2020/2021 учебна година </a:t>
            </a:r>
            <a:br>
              <a:rPr lang="ru-RU" sz="2700" dirty="0">
                <a:effectLst/>
              </a:rPr>
            </a:br>
            <a:r>
              <a:rPr lang="ru-RU" dirty="0">
                <a:effectLst/>
              </a:rPr>
              <a:t>СПЕЦИАЛНОСТИ: </a:t>
            </a:r>
            <a:br>
              <a:rPr lang="ru-RU" dirty="0">
                <a:effectLst/>
              </a:rPr>
            </a:br>
            <a:r>
              <a:rPr lang="ru-RU" dirty="0" smtClean="0">
                <a:effectLst/>
              </a:rPr>
              <a:t>	</a:t>
            </a:r>
            <a:r>
              <a:rPr lang="ru-RU" sz="2700" dirty="0" smtClean="0">
                <a:effectLst/>
              </a:rPr>
              <a:t>«</a:t>
            </a:r>
            <a:r>
              <a:rPr lang="ru-RU" sz="2700" dirty="0">
                <a:effectLst/>
              </a:rPr>
              <a:t>Електрически машини и апарати»</a:t>
            </a:r>
            <a:br>
              <a:rPr lang="ru-RU" sz="2700" dirty="0">
                <a:effectLst/>
              </a:rPr>
            </a:br>
            <a:r>
              <a:rPr lang="ru-RU" sz="2700" dirty="0" smtClean="0">
                <a:effectLst/>
              </a:rPr>
              <a:t>	«</a:t>
            </a:r>
            <a:r>
              <a:rPr lang="ru-RU" sz="2700" dirty="0">
                <a:effectLst/>
              </a:rPr>
              <a:t>Машини и съоръжения за заваряване»</a:t>
            </a:r>
            <a:br>
              <a:rPr lang="ru-RU" sz="2700" dirty="0">
                <a:effectLst/>
              </a:rPr>
            </a:br>
            <a:r>
              <a:rPr lang="ru-RU" sz="2700" dirty="0" smtClean="0">
                <a:effectLst/>
              </a:rPr>
              <a:t>	«</a:t>
            </a:r>
            <a:r>
              <a:rPr lang="ru-RU" sz="2700" dirty="0">
                <a:effectLst/>
              </a:rPr>
              <a:t>Екскурзоводско обслужване»</a:t>
            </a:r>
            <a:endParaRPr sz="27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"/>
          <p:cNvSpPr txBox="1">
            <a:spLocks noGrp="1"/>
          </p:cNvSpPr>
          <p:nvPr>
            <p:ph type="title"/>
          </p:nvPr>
        </p:nvSpPr>
        <p:spPr>
          <a:xfrm>
            <a:off x="406400" y="457199"/>
            <a:ext cx="11582400" cy="3329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00000"/>
              <a:buFont typeface="Calibri"/>
              <a:buNone/>
            </a:pPr>
            <a:r>
              <a:rPr lang="ru-RU" sz="3100" b="1" dirty="0" smtClean="0">
                <a:effectLst/>
              </a:rPr>
              <a:t>ПРЕДВАРИТЕЛНА </a:t>
            </a:r>
            <a:r>
              <a:rPr lang="ru-RU" sz="3100" b="1" dirty="0">
                <a:effectLst/>
              </a:rPr>
              <a:t>ПОДГОТОВКА - ЕЗИКОВА </a:t>
            </a:r>
            <a:r>
              <a:rPr lang="ru-RU" sz="2200" dirty="0" smtClean="0">
                <a:effectLst/>
              </a:rPr>
              <a:t/>
            </a:r>
            <a:br>
              <a:rPr lang="ru-RU" sz="2200" dirty="0" smtClean="0">
                <a:effectLst/>
              </a:rPr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3200" cap="none" dirty="0" smtClean="0">
                <a:effectLst/>
              </a:rPr>
              <a:t>Обучаваща институция - ПГ “Стефан Караджа” </a:t>
            </a:r>
            <a:br>
              <a:rPr lang="ru-RU" sz="3200" cap="none" dirty="0" smtClean="0">
                <a:effectLst/>
              </a:rPr>
            </a:br>
            <a:r>
              <a:rPr lang="ru-RU" sz="3200" cap="none" dirty="0" smtClean="0">
                <a:effectLst/>
              </a:rPr>
              <a:t>Брой часове – 20 часа </a:t>
            </a:r>
            <a:br>
              <a:rPr lang="ru-RU" sz="3200" cap="none" dirty="0" smtClean="0">
                <a:effectLst/>
              </a:rPr>
            </a:br>
            <a:r>
              <a:rPr lang="ru-RU" sz="3200" cap="none" dirty="0" smtClean="0">
                <a:effectLst/>
              </a:rPr>
              <a:t>Преподаватели – г-жа Людмила Георгиева, г-жа Димка Сярова</a:t>
            </a:r>
            <a:endParaRPr sz="32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ru-RU" dirty="0">
                <a:effectLst/>
              </a:rPr>
              <a:t>РАБОТНО ОБЛЕКЛО</a:t>
            </a:r>
            <a:endParaRPr dirty="0">
              <a:effectLst/>
            </a:endParaRPr>
          </a:p>
        </p:txBody>
      </p:sp>
      <p:pic>
        <p:nvPicPr>
          <p:cNvPr id="130" name="Google Shape;13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975" y="1529950"/>
            <a:ext cx="2683197" cy="357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1" name="Google Shape;13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89950" y="2468575"/>
            <a:ext cx="2950024" cy="3577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2" name="Google Shape;132;p9"/>
          <p:cNvPicPr preferRelativeResize="0"/>
          <p:nvPr/>
        </p:nvPicPr>
        <p:blipFill rotWithShape="1">
          <a:blip r:embed="rId5">
            <a:alphaModFix/>
          </a:blip>
          <a:srcRect l="3567" t="38389"/>
          <a:stretch/>
        </p:blipFill>
        <p:spPr>
          <a:xfrm>
            <a:off x="7417800" y="1158850"/>
            <a:ext cx="3848126" cy="330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422</TotalTime>
  <Words>1335</Words>
  <Application>Microsoft Office PowerPoint</Application>
  <PresentationFormat>Custom</PresentationFormat>
  <Paragraphs>269</Paragraphs>
  <Slides>34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Trek</vt:lpstr>
      <vt:lpstr>          Проект  „Стъпка по стъпка- за професионална реализация“ ,   код 2020-1-BG01-KA102-078333  към програма ЕРАЗЪМ+,  ученически  практики в Будапеща, Унгария </vt:lpstr>
      <vt:lpstr>PowerPoint Presentation</vt:lpstr>
      <vt:lpstr>PowerPoint Presentation</vt:lpstr>
      <vt:lpstr>   1. Предварителна подготовка    - езикова    - педагогическа    - интеркултурна   2. Протичане на мобилността, включително мониторинг   3. Признаване и сертифициране   4. Разпространение на резултатите   5. Изготвяне на отчет</vt:lpstr>
      <vt:lpstr>ВРЕМЕВИ ГРАФИК     І етап – подготвителен - в България от 01.08.2020 г. до 31.07.2021 г.   ІІ етап – практика с продължителност 2 седмици в Будапеща, Унгария, от 01.08.2021 г. до 14.08.2021 г.   ІІІ етап – популяризиране и разпространение на резултатите от мобилността; отчет от 15.08.2021 г. до 31.10.2021 г.</vt:lpstr>
      <vt:lpstr>І ЕТАП   ПОДГОТВИТЕЛЕН –  В БЪЛГАРИЯ от 01.08.2020 г. до 31.07.2021 г.</vt:lpstr>
      <vt:lpstr>        УЧАСТНИЦИ    ПОДБОР – чрез предварителна и окончателна селекция по предварително обявени на сайта на училището критерии  БРОЙ - 20 ученици  КЛАС - 8, 9, 10 и 11-ти клас през 2020/2021 учебна година  СПЕЦИАЛНОСТИ:   «Електрически машини и апарати»  «Машини и съоръжения за заваряване»  «Екскурзоводско обслужване»</vt:lpstr>
      <vt:lpstr>ПРЕДВАРИТЕЛНА ПОДГОТОВКА - ЕЗИКОВА       Обучаваща институция - ПГ “Стефан Караджа”  Брой часове – 20 часа  Преподаватели – г-жа Людмила Георгиева, г-жа Димка Сярова</vt:lpstr>
      <vt:lpstr>РАБОТНО ОБЛЕКЛО</vt:lpstr>
      <vt:lpstr>        ІІ ЕТАП   Практика с продължителност 2 седмици в Будапеща, Унгария от 01.08.2021 г. до 14.08.2021 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В свободното време</vt:lpstr>
      <vt:lpstr>PowerPoint Presentation</vt:lpstr>
      <vt:lpstr>PowerPoint Presentation</vt:lpstr>
      <vt:lpstr>PowerPoint Presentation</vt:lpstr>
      <vt:lpstr> СЕРТИФИКАТИ</vt:lpstr>
      <vt:lpstr>КОМПЕТЕНЦИИ, ПРИДОБИТИ ПО ВРЕМЕ НА МОБИЛНОСТТА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НИЕ УЧАСТВАХМЕ! </vt:lpstr>
      <vt:lpstr>   НИЕ УЧАСТВАХМЕ!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 „Стъпка по стъпка- за професионална реализация“ ,   код 2020-1-BG01-KA102-078333  към програма ЕРАЗЪМ+,  ученически  практики в Будапеща, Унгария</dc:title>
  <dc:creator>oli oli</dc:creator>
  <cp:lastModifiedBy>oli oli</cp:lastModifiedBy>
  <cp:revision>48</cp:revision>
  <dcterms:created xsi:type="dcterms:W3CDTF">2021-08-23T05:18:58Z</dcterms:created>
  <dcterms:modified xsi:type="dcterms:W3CDTF">2021-10-27T07:23:08Z</dcterms:modified>
</cp:coreProperties>
</file>